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4"/>
  </p:notesMasterIdLst>
  <p:handoutMasterIdLst>
    <p:handoutMasterId r:id="rId25"/>
  </p:handoutMasterIdLst>
  <p:sldIdLst>
    <p:sldId id="256" r:id="rId3"/>
    <p:sldId id="351" r:id="rId4"/>
    <p:sldId id="258" r:id="rId5"/>
    <p:sldId id="361" r:id="rId6"/>
    <p:sldId id="359" r:id="rId7"/>
    <p:sldId id="357" r:id="rId8"/>
    <p:sldId id="352" r:id="rId9"/>
    <p:sldId id="354" r:id="rId10"/>
    <p:sldId id="355" r:id="rId11"/>
    <p:sldId id="356" r:id="rId12"/>
    <p:sldId id="363" r:id="rId13"/>
    <p:sldId id="353" r:id="rId14"/>
    <p:sldId id="364" r:id="rId15"/>
    <p:sldId id="362" r:id="rId16"/>
    <p:sldId id="324" r:id="rId17"/>
    <p:sldId id="365" r:id="rId18"/>
    <p:sldId id="325" r:id="rId19"/>
    <p:sldId id="326" r:id="rId20"/>
    <p:sldId id="348" r:id="rId21"/>
    <p:sldId id="349" r:id="rId22"/>
    <p:sldId id="350"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60" d="100"/>
          <a:sy n="60" d="100"/>
        </p:scale>
        <p:origin x="1140" y="348"/>
      </p:cViewPr>
      <p:guideLst>
        <p:guide pos="3839"/>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3/9/2019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3/9/2019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Lord Coke-</a:t>
            </a:r>
            <a:r>
              <a:rPr lang="en-US" sz="1200" baseline="0" dirty="0"/>
              <a:t> </a:t>
            </a:r>
            <a:r>
              <a:rPr lang="en-US" sz="1200" dirty="0"/>
              <a:t>“And it appears in our books, that in many cases, </a:t>
            </a:r>
            <a:r>
              <a:rPr lang="en-US" sz="1200" b="1" dirty="0"/>
              <a:t>the common law </a:t>
            </a:r>
            <a:r>
              <a:rPr lang="en-US" sz="1200" dirty="0"/>
              <a:t>will control Acts of Parliament, and sometimes </a:t>
            </a:r>
            <a:r>
              <a:rPr lang="en-US" sz="1200" b="1" dirty="0"/>
              <a:t>adjudge</a:t>
            </a:r>
            <a:r>
              <a:rPr lang="en-US" sz="1200" dirty="0"/>
              <a:t> them to be </a:t>
            </a:r>
            <a:r>
              <a:rPr lang="en-US" sz="1200" b="1" dirty="0"/>
              <a:t>utterly</a:t>
            </a:r>
            <a:r>
              <a:rPr lang="en-US" sz="1200" dirty="0"/>
              <a:t> </a:t>
            </a:r>
            <a:r>
              <a:rPr lang="en-US" sz="1200" b="1" dirty="0"/>
              <a:t>void</a:t>
            </a:r>
            <a:r>
              <a:rPr lang="en-US" sz="1200" dirty="0"/>
              <a:t>; </a:t>
            </a:r>
          </a:p>
          <a:p>
            <a:r>
              <a:rPr lang="en-US" sz="1200" dirty="0"/>
              <a:t>for when an act of Parliament is against common right and reason, or repugnant, or impossible to be performed, the common law will control it, and adjudge such an Act to be void…” </a:t>
            </a:r>
            <a:endParaRPr lang="en-US" sz="1200" b="1" dirty="0"/>
          </a:p>
          <a:p>
            <a:r>
              <a:rPr lang="en-US" dirty="0"/>
              <a:t>Alexander Hamilton-</a:t>
            </a:r>
            <a:r>
              <a:rPr lang="en-US" baseline="0" dirty="0"/>
              <a:t> </a:t>
            </a:r>
            <a:r>
              <a:rPr lang="en-US" dirty="0"/>
              <a:t>It, therefore, belongs to the Court the right to ascertain the constitution’s meaning, as well as the meaning of any particular act proceeding from the legislative body.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Marbury v. Madison-</a:t>
            </a:r>
          </a:p>
          <a:p>
            <a:endParaRPr lang="en-US" dirty="0"/>
          </a:p>
        </p:txBody>
      </p:sp>
      <p:sp>
        <p:nvSpPr>
          <p:cNvPr id="4" name="Slide Number Placeholder 3"/>
          <p:cNvSpPr>
            <a:spLocks noGrp="1"/>
          </p:cNvSpPr>
          <p:nvPr>
            <p:ph type="sldNum" sz="quarter" idx="10"/>
          </p:nvPr>
        </p:nvSpPr>
        <p:spPr/>
        <p:txBody>
          <a:bodyPr/>
          <a:lstStyle/>
          <a:p>
            <a:fld id="{B8E862BA-2967-4998-AC80-34CF76356035}" type="slidenum">
              <a:rPr lang="en-US" smtClean="0"/>
              <a:t>3</a:t>
            </a:fld>
            <a:endParaRPr lang="en-US"/>
          </a:p>
        </p:txBody>
      </p:sp>
    </p:spTree>
    <p:extLst>
      <p:ext uri="{BB962C8B-B14F-4D97-AF65-F5344CB8AC3E}">
        <p14:creationId xmlns:p14="http://schemas.microsoft.com/office/powerpoint/2010/main" val="27855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Lord Coke-</a:t>
            </a:r>
            <a:r>
              <a:rPr lang="en-US" sz="1200" baseline="0" dirty="0"/>
              <a:t> </a:t>
            </a:r>
            <a:r>
              <a:rPr lang="en-US" sz="1200" dirty="0"/>
              <a:t>“And it appears in our books, that in many cases, </a:t>
            </a:r>
            <a:r>
              <a:rPr lang="en-US" sz="1200" b="1" dirty="0"/>
              <a:t>the common law </a:t>
            </a:r>
            <a:r>
              <a:rPr lang="en-US" sz="1200" dirty="0"/>
              <a:t>will control Acts of Parliament, and sometimes </a:t>
            </a:r>
            <a:r>
              <a:rPr lang="en-US" sz="1200" b="1" dirty="0"/>
              <a:t>adjudge</a:t>
            </a:r>
            <a:r>
              <a:rPr lang="en-US" sz="1200" dirty="0"/>
              <a:t> them to be </a:t>
            </a:r>
            <a:r>
              <a:rPr lang="en-US" sz="1200" b="1" dirty="0"/>
              <a:t>utterly</a:t>
            </a:r>
            <a:r>
              <a:rPr lang="en-US" sz="1200" dirty="0"/>
              <a:t> </a:t>
            </a:r>
            <a:r>
              <a:rPr lang="en-US" sz="1200" b="1" dirty="0"/>
              <a:t>void</a:t>
            </a:r>
            <a:r>
              <a:rPr lang="en-US" sz="1200" dirty="0"/>
              <a:t>; </a:t>
            </a:r>
          </a:p>
          <a:p>
            <a:r>
              <a:rPr lang="en-US" sz="1200" dirty="0"/>
              <a:t>for when an act of Parliament is against common right and reason, or repugnant, or impossible to be performed, the common law will control it, and adjudge such an Act to be void…” </a:t>
            </a:r>
            <a:endParaRPr lang="en-US" sz="1200" b="1" dirty="0"/>
          </a:p>
          <a:p>
            <a:r>
              <a:rPr lang="en-US" dirty="0"/>
              <a:t>Alexander Hamilton-</a:t>
            </a:r>
            <a:r>
              <a:rPr lang="en-US" baseline="0" dirty="0"/>
              <a:t> </a:t>
            </a:r>
            <a:r>
              <a:rPr lang="en-US" dirty="0"/>
              <a:t>It, therefore, belongs to the Court the right to ascertain the constitution’s meaning, as well as the meaning of any particular act proceeding from the legislative body.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Marbury v. Madison-</a:t>
            </a:r>
          </a:p>
          <a:p>
            <a:endParaRPr lang="en-US" dirty="0"/>
          </a:p>
        </p:txBody>
      </p:sp>
      <p:sp>
        <p:nvSpPr>
          <p:cNvPr id="4" name="Slide Number Placeholder 3"/>
          <p:cNvSpPr>
            <a:spLocks noGrp="1"/>
          </p:cNvSpPr>
          <p:nvPr>
            <p:ph type="sldNum" sz="quarter" idx="10"/>
          </p:nvPr>
        </p:nvSpPr>
        <p:spPr/>
        <p:txBody>
          <a:bodyPr/>
          <a:lstStyle/>
          <a:p>
            <a:fld id="{B8E862BA-2967-4998-AC80-34CF76356035}" type="slidenum">
              <a:rPr lang="en-US" smtClean="0"/>
              <a:t>4</a:t>
            </a:fld>
            <a:endParaRPr lang="en-US"/>
          </a:p>
        </p:txBody>
      </p:sp>
    </p:spTree>
    <p:extLst>
      <p:ext uri="{BB962C8B-B14F-4D97-AF65-F5344CB8AC3E}">
        <p14:creationId xmlns:p14="http://schemas.microsoft.com/office/powerpoint/2010/main" val="93442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Lord Coke-</a:t>
            </a:r>
            <a:r>
              <a:rPr lang="en-US" sz="1200" baseline="0" dirty="0"/>
              <a:t> </a:t>
            </a:r>
            <a:r>
              <a:rPr lang="en-US" sz="1200" dirty="0"/>
              <a:t>“And it appears in our books, that in many cases, </a:t>
            </a:r>
            <a:r>
              <a:rPr lang="en-US" sz="1200" b="1" dirty="0"/>
              <a:t>the common law </a:t>
            </a:r>
            <a:r>
              <a:rPr lang="en-US" sz="1200" dirty="0"/>
              <a:t>will control Acts of Parliament, and sometimes </a:t>
            </a:r>
            <a:r>
              <a:rPr lang="en-US" sz="1200" b="1" dirty="0"/>
              <a:t>adjudge</a:t>
            </a:r>
            <a:r>
              <a:rPr lang="en-US" sz="1200" dirty="0"/>
              <a:t> them to be </a:t>
            </a:r>
            <a:r>
              <a:rPr lang="en-US" sz="1200" b="1" dirty="0"/>
              <a:t>utterly</a:t>
            </a:r>
            <a:r>
              <a:rPr lang="en-US" sz="1200" dirty="0"/>
              <a:t> </a:t>
            </a:r>
            <a:r>
              <a:rPr lang="en-US" sz="1200" b="1" dirty="0"/>
              <a:t>void</a:t>
            </a:r>
            <a:r>
              <a:rPr lang="en-US" sz="1200" dirty="0"/>
              <a:t>; </a:t>
            </a:r>
          </a:p>
          <a:p>
            <a:r>
              <a:rPr lang="en-US" sz="1200" dirty="0"/>
              <a:t>for when an act of Parliament is against common right and reason, or repugnant, or impossible to be performed, the common law will control it, and adjudge such an Act to be void…” </a:t>
            </a:r>
            <a:endParaRPr lang="en-US" sz="1200" b="1" dirty="0"/>
          </a:p>
          <a:p>
            <a:r>
              <a:rPr lang="en-US" dirty="0"/>
              <a:t>Alexander Hamilton-</a:t>
            </a:r>
            <a:r>
              <a:rPr lang="en-US" baseline="0" dirty="0"/>
              <a:t> </a:t>
            </a:r>
            <a:r>
              <a:rPr lang="en-US" dirty="0"/>
              <a:t>It, therefore, belongs to the Court the right to ascertain the constitution’s meaning, as well as the meaning of any particular act proceeding from the legislative body.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Marbury v. Madison-</a:t>
            </a:r>
          </a:p>
          <a:p>
            <a:endParaRPr lang="en-US" dirty="0"/>
          </a:p>
        </p:txBody>
      </p:sp>
      <p:sp>
        <p:nvSpPr>
          <p:cNvPr id="4" name="Slide Number Placeholder 3"/>
          <p:cNvSpPr>
            <a:spLocks noGrp="1"/>
          </p:cNvSpPr>
          <p:nvPr>
            <p:ph type="sldNum" sz="quarter" idx="10"/>
          </p:nvPr>
        </p:nvSpPr>
        <p:spPr/>
        <p:txBody>
          <a:bodyPr/>
          <a:lstStyle/>
          <a:p>
            <a:fld id="{B8E862BA-2967-4998-AC80-34CF76356035}" type="slidenum">
              <a:rPr lang="en-US" smtClean="0"/>
              <a:t>5</a:t>
            </a:fld>
            <a:endParaRPr lang="en-US"/>
          </a:p>
        </p:txBody>
      </p:sp>
    </p:spTree>
    <p:extLst>
      <p:ext uri="{BB962C8B-B14F-4D97-AF65-F5344CB8AC3E}">
        <p14:creationId xmlns:p14="http://schemas.microsoft.com/office/powerpoint/2010/main" val="221610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3/9/2019</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3/9/2019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3/9/2019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3/9/2019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3/9/2019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3/9/2019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3/9/2019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3/9/2019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3/9/2019</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List_of_states_and_territories_of_the_United_States" TargetMode="External"/><Relationship Id="rId2" Type="http://schemas.openxmlformats.org/officeDocument/2006/relationships/hyperlink" Target="https://en.wikipedia.org/wiki/Supreme_Court_of_the_United_States" TargetMode="External"/><Relationship Id="rId1" Type="http://schemas.openxmlformats.org/officeDocument/2006/relationships/slideLayout" Target="../slideLayouts/slideLayout2.xml"/><Relationship Id="rId4" Type="http://schemas.openxmlformats.org/officeDocument/2006/relationships/hyperlink" Target="https://en.wikipedia.org/wiki/Sales_taxes_in_the_United_Stat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E124-FB74-4BE2-B470-638C721FD2C1}"/>
              </a:ext>
            </a:extLst>
          </p:cNvPr>
          <p:cNvSpPr>
            <a:spLocks noGrp="1"/>
          </p:cNvSpPr>
          <p:nvPr>
            <p:ph type="ctrTitle"/>
          </p:nvPr>
        </p:nvSpPr>
        <p:spPr/>
        <p:txBody>
          <a:bodyPr/>
          <a:lstStyle/>
          <a:p>
            <a:r>
              <a:rPr lang="en-US" dirty="0"/>
              <a:t>Judicial Review</a:t>
            </a:r>
          </a:p>
        </p:txBody>
      </p:sp>
      <p:sp>
        <p:nvSpPr>
          <p:cNvPr id="3" name="Subtitle 2">
            <a:extLst>
              <a:ext uri="{FF2B5EF4-FFF2-40B4-BE49-F238E27FC236}">
                <a16:creationId xmlns:a16="http://schemas.microsoft.com/office/drawing/2014/main" id="{6BB87F6D-E4E0-4FFF-B5EA-CC1A66FE8C1A}"/>
              </a:ext>
            </a:extLst>
          </p:cNvPr>
          <p:cNvSpPr>
            <a:spLocks noGrp="1"/>
          </p:cNvSpPr>
          <p:nvPr>
            <p:ph type="subTitle" idx="1"/>
          </p:nvPr>
        </p:nvSpPr>
        <p:spPr/>
        <p:txBody>
          <a:bodyPr/>
          <a:lstStyle/>
          <a:p>
            <a:r>
              <a:rPr lang="en-US" dirty="0"/>
              <a:t>Dr. Waris Husain</a:t>
            </a:r>
          </a:p>
          <a:p>
            <a:r>
              <a:rPr lang="en-US" dirty="0"/>
              <a:t>For the Attorney General’s Office</a:t>
            </a:r>
          </a:p>
        </p:txBody>
      </p:sp>
    </p:spTree>
    <p:extLst>
      <p:ext uri="{BB962C8B-B14F-4D97-AF65-F5344CB8AC3E}">
        <p14:creationId xmlns:p14="http://schemas.microsoft.com/office/powerpoint/2010/main" val="247253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5CDB6-8814-495D-8D3B-C6B4CDE33CBA}"/>
              </a:ext>
            </a:extLst>
          </p:cNvPr>
          <p:cNvSpPr>
            <a:spLocks noGrp="1"/>
          </p:cNvSpPr>
          <p:nvPr>
            <p:ph type="title"/>
          </p:nvPr>
        </p:nvSpPr>
        <p:spPr>
          <a:xfrm>
            <a:off x="1218883" y="431800"/>
            <a:ext cx="9751060" cy="863600"/>
          </a:xfrm>
        </p:spPr>
        <p:txBody>
          <a:bodyPr/>
          <a:lstStyle/>
          <a:p>
            <a:r>
              <a:rPr lang="en-US" dirty="0"/>
              <a:t>Judicial Review: Federalism Cases </a:t>
            </a:r>
          </a:p>
        </p:txBody>
      </p:sp>
      <p:sp>
        <p:nvSpPr>
          <p:cNvPr id="3" name="Content Placeholder 2">
            <a:extLst>
              <a:ext uri="{FF2B5EF4-FFF2-40B4-BE49-F238E27FC236}">
                <a16:creationId xmlns:a16="http://schemas.microsoft.com/office/drawing/2014/main" id="{12702FDD-72E4-49A5-A0E1-45EE5C77D1B0}"/>
              </a:ext>
            </a:extLst>
          </p:cNvPr>
          <p:cNvSpPr>
            <a:spLocks noGrp="1"/>
          </p:cNvSpPr>
          <p:nvPr>
            <p:ph idx="1"/>
          </p:nvPr>
        </p:nvSpPr>
        <p:spPr>
          <a:xfrm>
            <a:off x="989012" y="1447800"/>
            <a:ext cx="9980931" cy="4622800"/>
          </a:xfrm>
        </p:spPr>
        <p:txBody>
          <a:bodyPr>
            <a:normAutofit lnSpcReduction="10000"/>
          </a:bodyPr>
          <a:lstStyle/>
          <a:p>
            <a:r>
              <a:rPr lang="en-US" b="1" i="1" dirty="0"/>
              <a:t>Murphy v. National Collegiate Athletic Association: 2018</a:t>
            </a:r>
            <a:endParaRPr lang="en-US" dirty="0"/>
          </a:p>
          <a:p>
            <a:r>
              <a:rPr lang="en-US" dirty="0"/>
              <a:t>Professional and Amateur Sports Protection Act, a federal law that banned states from legalizing sports betting, thus giving oversight of gambling to the individual states. </a:t>
            </a:r>
          </a:p>
          <a:p>
            <a:r>
              <a:rPr lang="en-US" dirty="0"/>
              <a:t>The issue was whether the U.S. federal government has the right to control state lawmaking.</a:t>
            </a:r>
          </a:p>
          <a:p>
            <a:r>
              <a:rPr lang="en-US" dirty="0"/>
              <a:t>. Justice Samuel Alito, in writing the majority opinion, stated that PASPA “unequivocally dictates what a state legislature may and may not do. … State legislatures are put under the direct control of Congress. It is as if federal officers were installed in state legislative chambers and were armed with the authority to stop legislators from voting on any offending proposals. A more direct affront to state sovereignty is not easy to imagine.”</a:t>
            </a:r>
          </a:p>
        </p:txBody>
      </p:sp>
    </p:spTree>
    <p:extLst>
      <p:ext uri="{BB962C8B-B14F-4D97-AF65-F5344CB8AC3E}">
        <p14:creationId xmlns:p14="http://schemas.microsoft.com/office/powerpoint/2010/main" val="173888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1702-4969-46BE-A058-4BDB1037B43C}"/>
              </a:ext>
            </a:extLst>
          </p:cNvPr>
          <p:cNvSpPr>
            <a:spLocks noGrp="1"/>
          </p:cNvSpPr>
          <p:nvPr>
            <p:ph type="title"/>
          </p:nvPr>
        </p:nvSpPr>
        <p:spPr/>
        <p:txBody>
          <a:bodyPr/>
          <a:lstStyle/>
          <a:p>
            <a:r>
              <a:rPr lang="en-US" dirty="0"/>
              <a:t>Judicial Review: Federalism Cases </a:t>
            </a:r>
          </a:p>
        </p:txBody>
      </p:sp>
      <p:sp>
        <p:nvSpPr>
          <p:cNvPr id="3" name="Content Placeholder 2">
            <a:extLst>
              <a:ext uri="{FF2B5EF4-FFF2-40B4-BE49-F238E27FC236}">
                <a16:creationId xmlns:a16="http://schemas.microsoft.com/office/drawing/2014/main" id="{42A8190B-18ED-4CBA-96BB-4BD93B531A50}"/>
              </a:ext>
            </a:extLst>
          </p:cNvPr>
          <p:cNvSpPr>
            <a:spLocks noGrp="1"/>
          </p:cNvSpPr>
          <p:nvPr>
            <p:ph idx="1"/>
          </p:nvPr>
        </p:nvSpPr>
        <p:spPr/>
        <p:txBody>
          <a:bodyPr>
            <a:normAutofit/>
          </a:bodyPr>
          <a:lstStyle/>
          <a:p>
            <a:r>
              <a:rPr lang="en-US" sz="3200" b="1" i="1" dirty="0"/>
              <a:t>South Dakota v. Wayfair, Inc.</a:t>
            </a:r>
            <a:r>
              <a:rPr lang="en-US" sz="3200" dirty="0"/>
              <a:t>, 585 U.S. ___ (2018), INTERNET SALES AND FEDERALISM </a:t>
            </a:r>
          </a:p>
          <a:p>
            <a:r>
              <a:rPr lang="en-US" sz="3200" dirty="0"/>
              <a:t>A </a:t>
            </a:r>
            <a:r>
              <a:rPr lang="en-US" sz="3200" dirty="0">
                <a:hlinkClick r:id="rId2" tooltip="Supreme Court of the United States"/>
              </a:rPr>
              <a:t>United States Supreme Court</a:t>
            </a:r>
            <a:r>
              <a:rPr lang="en-US" sz="3200" dirty="0"/>
              <a:t> case in which the court held by a 5-4 majority that </a:t>
            </a:r>
            <a:r>
              <a:rPr lang="en-US" sz="3200" dirty="0">
                <a:hlinkClick r:id="rId3" tooltip="List of states and territories of the United States"/>
              </a:rPr>
              <a:t>states</a:t>
            </a:r>
            <a:r>
              <a:rPr lang="en-US" sz="3200" dirty="0"/>
              <a:t> may charge </a:t>
            </a:r>
            <a:r>
              <a:rPr lang="en-US" sz="3200" dirty="0">
                <a:hlinkClick r:id="rId4" tooltip="Sales taxes in the United States"/>
              </a:rPr>
              <a:t>tax</a:t>
            </a:r>
            <a:r>
              <a:rPr lang="en-US" sz="3200" dirty="0"/>
              <a:t> on purchases made from out-of-state sellers, even if the seller does not have a physical presence in the taxing state.</a:t>
            </a:r>
          </a:p>
        </p:txBody>
      </p:sp>
    </p:spTree>
    <p:extLst>
      <p:ext uri="{BB962C8B-B14F-4D97-AF65-F5344CB8AC3E}">
        <p14:creationId xmlns:p14="http://schemas.microsoft.com/office/powerpoint/2010/main" val="4171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springercreative.com/uploads/preview/Bout.gif">
            <a:extLst>
              <a:ext uri="{FF2B5EF4-FFF2-40B4-BE49-F238E27FC236}">
                <a16:creationId xmlns:a16="http://schemas.microsoft.com/office/drawing/2014/main" id="{36A082A3-F362-43CB-A0EC-BF0A1373CFE4}"/>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371" y="723050"/>
            <a:ext cx="8142082" cy="541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1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newsrealblog.com/wp-content/uploads/2010/08/JudicialActivism.jpg">
            <a:extLst>
              <a:ext uri="{FF2B5EF4-FFF2-40B4-BE49-F238E27FC236}">
                <a16:creationId xmlns:a16="http://schemas.microsoft.com/office/drawing/2014/main" id="{30FF8B18-1E82-4074-93AE-F2F44ADC9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211" y="457200"/>
            <a:ext cx="7578401" cy="557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6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3D65-D3C9-488E-BB16-7866B7EDC612}"/>
              </a:ext>
            </a:extLst>
          </p:cNvPr>
          <p:cNvSpPr>
            <a:spLocks noGrp="1"/>
          </p:cNvSpPr>
          <p:nvPr>
            <p:ph type="title"/>
          </p:nvPr>
        </p:nvSpPr>
        <p:spPr>
          <a:xfrm>
            <a:off x="1218883" y="431800"/>
            <a:ext cx="9751060" cy="787400"/>
          </a:xfrm>
        </p:spPr>
        <p:txBody>
          <a:bodyPr/>
          <a:lstStyle/>
          <a:p>
            <a:pPr algn="ctr"/>
            <a:r>
              <a:rPr lang="en-US" dirty="0"/>
              <a:t>Comparative View</a:t>
            </a:r>
          </a:p>
        </p:txBody>
      </p:sp>
      <p:pic>
        <p:nvPicPr>
          <p:cNvPr id="4" name="Picture 2" descr="http://cache.pakistantoday.com.pk/pak-usa-india-flag1.jpg">
            <a:extLst>
              <a:ext uri="{FF2B5EF4-FFF2-40B4-BE49-F238E27FC236}">
                <a16:creationId xmlns:a16="http://schemas.microsoft.com/office/drawing/2014/main" id="{542DFF33-6D7C-4C90-913F-8FE4B21A0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1404240"/>
            <a:ext cx="5257800" cy="502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0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787400"/>
          </a:xfrm>
        </p:spPr>
        <p:txBody>
          <a:bodyPr>
            <a:normAutofit/>
          </a:bodyPr>
          <a:lstStyle/>
          <a:p>
            <a:r>
              <a:rPr lang="en-US" dirty="0"/>
              <a:t>Founders’ Envisioned Role for the Judiciary</a:t>
            </a:r>
          </a:p>
        </p:txBody>
      </p:sp>
      <p:graphicFrame>
        <p:nvGraphicFramePr>
          <p:cNvPr id="5" name="Table 4"/>
          <p:cNvGraphicFramePr>
            <a:graphicFrameLocks noGrp="1"/>
          </p:cNvGraphicFramePr>
          <p:nvPr>
            <p:extLst>
              <p:ext uri="{D42A27DB-BD31-4B8C-83A1-F6EECF244321}">
                <p14:modId xmlns:p14="http://schemas.microsoft.com/office/powerpoint/2010/main" val="2239068153"/>
              </p:ext>
            </p:extLst>
          </p:nvPr>
        </p:nvGraphicFramePr>
        <p:xfrm>
          <a:off x="531812" y="1219200"/>
          <a:ext cx="11429999" cy="505361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813595">
                  <a:extLst>
                    <a:ext uri="{9D8B030D-6E8A-4147-A177-3AD203B41FA5}">
                      <a16:colId xmlns:a16="http://schemas.microsoft.com/office/drawing/2014/main" val="20001"/>
                    </a:ext>
                  </a:extLst>
                </a:gridCol>
                <a:gridCol w="3089002">
                  <a:extLst>
                    <a:ext uri="{9D8B030D-6E8A-4147-A177-3AD203B41FA5}">
                      <a16:colId xmlns:a16="http://schemas.microsoft.com/office/drawing/2014/main" val="20002"/>
                    </a:ext>
                  </a:extLst>
                </a:gridCol>
                <a:gridCol w="3089002">
                  <a:extLst>
                    <a:ext uri="{9D8B030D-6E8A-4147-A177-3AD203B41FA5}">
                      <a16:colId xmlns:a16="http://schemas.microsoft.com/office/drawing/2014/main" val="20003"/>
                    </a:ext>
                  </a:extLst>
                </a:gridCol>
              </a:tblGrid>
              <a:tr h="200090">
                <a:tc>
                  <a:txBody>
                    <a:bodyPr/>
                    <a:lstStyle/>
                    <a:p>
                      <a:endParaRPr lang="en-US" sz="3200" dirty="0"/>
                    </a:p>
                  </a:txBody>
                  <a:tcPr marL="91416" marR="91416" marT="45708" marB="45708"/>
                </a:tc>
                <a:tc>
                  <a:txBody>
                    <a:bodyPr/>
                    <a:lstStyle/>
                    <a:p>
                      <a:r>
                        <a:rPr lang="en-US" sz="3200" dirty="0"/>
                        <a:t>Constitution of Pakistan</a:t>
                      </a:r>
                    </a:p>
                  </a:txBody>
                  <a:tcPr marL="91416" marR="91416" marT="45708" marB="45708"/>
                </a:tc>
                <a:tc>
                  <a:txBody>
                    <a:bodyPr/>
                    <a:lstStyle/>
                    <a:p>
                      <a:r>
                        <a:rPr lang="en-US" sz="3200" dirty="0"/>
                        <a:t>Constitution of India</a:t>
                      </a:r>
                    </a:p>
                  </a:txBody>
                  <a:tcPr marL="91416" marR="91416" marT="45708" marB="45708"/>
                </a:tc>
                <a:tc>
                  <a:txBody>
                    <a:bodyPr/>
                    <a:lstStyle/>
                    <a:p>
                      <a:r>
                        <a:rPr lang="en-US" sz="3200" dirty="0"/>
                        <a:t>U.S. Constitution</a:t>
                      </a:r>
                    </a:p>
                  </a:txBody>
                  <a:tcPr marL="91416" marR="91416" marT="45708" marB="45708"/>
                </a:tc>
                <a:extLst>
                  <a:ext uri="{0D108BD9-81ED-4DB2-BD59-A6C34878D82A}">
                    <a16:rowId xmlns:a16="http://schemas.microsoft.com/office/drawing/2014/main" val="10000"/>
                  </a:ext>
                </a:extLst>
              </a:tr>
              <a:tr h="350167">
                <a:tc>
                  <a:txBody>
                    <a:bodyPr/>
                    <a:lstStyle/>
                    <a:p>
                      <a:r>
                        <a:rPr lang="en-US" sz="3200" dirty="0"/>
                        <a:t>Types of Jurisdiction</a:t>
                      </a:r>
                    </a:p>
                  </a:txBody>
                  <a:tcPr marL="91416" marR="91416" marT="45708" marB="45708"/>
                </a:tc>
                <a:tc>
                  <a:txBody>
                    <a:bodyPr/>
                    <a:lstStyle/>
                    <a:p>
                      <a:r>
                        <a:rPr lang="en-US" sz="3200" dirty="0"/>
                        <a:t>Original</a:t>
                      </a:r>
                      <a:r>
                        <a:rPr lang="en-US" sz="3200" baseline="0" dirty="0"/>
                        <a:t>, Appellate &amp; Advisory </a:t>
                      </a:r>
                      <a:endParaRPr lang="en-US" sz="3200" dirty="0"/>
                    </a:p>
                  </a:txBody>
                  <a:tcPr marL="91416" marR="91416" marT="45708" marB="45708"/>
                </a:tc>
                <a:tc>
                  <a:txBody>
                    <a:bodyPr/>
                    <a:lstStyle/>
                    <a:p>
                      <a:r>
                        <a:rPr lang="en-US" sz="3200" dirty="0"/>
                        <a:t>Original</a:t>
                      </a:r>
                      <a:r>
                        <a:rPr lang="en-US" sz="3200" baseline="0" dirty="0"/>
                        <a:t>, Appellate &amp; Advisory </a:t>
                      </a:r>
                      <a:endParaRPr lang="en-US" sz="3200" dirty="0"/>
                    </a:p>
                  </a:txBody>
                  <a:tcPr marL="91416" marR="91416" marT="45708" marB="45708"/>
                </a:tc>
                <a:tc>
                  <a:txBody>
                    <a:bodyPr/>
                    <a:lstStyle/>
                    <a:p>
                      <a:r>
                        <a:rPr lang="en-US" sz="3200" dirty="0"/>
                        <a:t>Very Limited Original </a:t>
                      </a:r>
                      <a:r>
                        <a:rPr lang="en-US" sz="3200" baseline="0" dirty="0"/>
                        <a:t>&amp;</a:t>
                      </a:r>
                    </a:p>
                    <a:p>
                      <a:r>
                        <a:rPr lang="en-US" sz="3200" baseline="0" dirty="0"/>
                        <a:t>Appellate </a:t>
                      </a:r>
                      <a:endParaRPr lang="en-US" sz="3200" dirty="0"/>
                    </a:p>
                  </a:txBody>
                  <a:tcPr marL="91416" marR="91416" marT="45708" marB="45708"/>
                </a:tc>
                <a:extLst>
                  <a:ext uri="{0D108BD9-81ED-4DB2-BD59-A6C34878D82A}">
                    <a16:rowId xmlns:a16="http://schemas.microsoft.com/office/drawing/2014/main" val="10001"/>
                  </a:ext>
                </a:extLst>
              </a:tr>
              <a:tr h="350167">
                <a:tc>
                  <a:txBody>
                    <a:bodyPr/>
                    <a:lstStyle/>
                    <a:p>
                      <a:r>
                        <a:rPr lang="en-US" sz="3200" dirty="0"/>
                        <a:t>Judicial Review Powers</a:t>
                      </a:r>
                    </a:p>
                  </a:txBody>
                  <a:tcPr marL="91416" marR="91416" marT="45708" marB="45708"/>
                </a:tc>
                <a:tc>
                  <a:txBody>
                    <a:bodyPr/>
                    <a:lstStyle/>
                    <a:p>
                      <a:r>
                        <a:rPr lang="en-US" sz="3200" dirty="0"/>
                        <a:t>Expansive </a:t>
                      </a:r>
                    </a:p>
                  </a:txBody>
                  <a:tcPr marL="91416" marR="91416" marT="45708" marB="45708"/>
                </a:tc>
                <a:tc>
                  <a:txBody>
                    <a:bodyPr/>
                    <a:lstStyle/>
                    <a:p>
                      <a:r>
                        <a:rPr lang="en-US" sz="3200" dirty="0"/>
                        <a:t>Expansive</a:t>
                      </a:r>
                    </a:p>
                  </a:txBody>
                  <a:tcPr marL="91416" marR="91416" marT="45708" marB="45708"/>
                </a:tc>
                <a:tc>
                  <a:txBody>
                    <a:bodyPr/>
                    <a:lstStyle/>
                    <a:p>
                      <a:r>
                        <a:rPr lang="en-US" sz="3200" dirty="0"/>
                        <a:t>Limited</a:t>
                      </a:r>
                    </a:p>
                  </a:txBody>
                  <a:tcPr marL="91416" marR="91416" marT="45708" marB="45708"/>
                </a:tc>
                <a:extLst>
                  <a:ext uri="{0D108BD9-81ED-4DB2-BD59-A6C34878D82A}">
                    <a16:rowId xmlns:a16="http://schemas.microsoft.com/office/drawing/2014/main" val="10002"/>
                  </a:ext>
                </a:extLst>
              </a:tr>
              <a:tr h="877926">
                <a:tc>
                  <a:txBody>
                    <a:bodyPr/>
                    <a:lstStyle/>
                    <a:p>
                      <a:endParaRPr lang="en-US" sz="18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marL="91416" marR="91416" marT="45708" marB="45708"/>
                </a:tc>
                <a:tc>
                  <a:txBody>
                    <a:bodyPr/>
                    <a:lstStyle/>
                    <a:p>
                      <a:endParaRPr lang="en-US" sz="1800" dirty="0"/>
                    </a:p>
                  </a:txBody>
                  <a:tcPr marL="91416" marR="91416" marT="45708" marB="4570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18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787400"/>
          </a:xfrm>
        </p:spPr>
        <p:txBody>
          <a:bodyPr>
            <a:normAutofit/>
          </a:bodyPr>
          <a:lstStyle/>
          <a:p>
            <a:r>
              <a:rPr lang="en-US" dirty="0"/>
              <a:t>Founders’ Envisioned Role for the Judiciary</a:t>
            </a:r>
          </a:p>
        </p:txBody>
      </p:sp>
      <p:graphicFrame>
        <p:nvGraphicFramePr>
          <p:cNvPr id="5" name="Table 4"/>
          <p:cNvGraphicFramePr>
            <a:graphicFrameLocks noGrp="1"/>
          </p:cNvGraphicFramePr>
          <p:nvPr>
            <p:extLst/>
          </p:nvPr>
        </p:nvGraphicFramePr>
        <p:xfrm>
          <a:off x="837982" y="1345851"/>
          <a:ext cx="10512861" cy="5034111"/>
        </p:xfrm>
        <a:graphic>
          <a:graphicData uri="http://schemas.openxmlformats.org/drawingml/2006/table">
            <a:tbl>
              <a:tblPr firstRow="1" bandRow="1">
                <a:tableStyleId>{5C22544A-7EE6-4342-B048-85BDC9FD1C3A}</a:tableStyleId>
              </a:tblPr>
              <a:tblGrid>
                <a:gridCol w="1989435">
                  <a:extLst>
                    <a:ext uri="{9D8B030D-6E8A-4147-A177-3AD203B41FA5}">
                      <a16:colId xmlns:a16="http://schemas.microsoft.com/office/drawing/2014/main" val="20000"/>
                    </a:ext>
                  </a:extLst>
                </a:gridCol>
                <a:gridCol w="2841142">
                  <a:extLst>
                    <a:ext uri="{9D8B030D-6E8A-4147-A177-3AD203B41FA5}">
                      <a16:colId xmlns:a16="http://schemas.microsoft.com/office/drawing/2014/main" val="20001"/>
                    </a:ext>
                  </a:extLst>
                </a:gridCol>
                <a:gridCol w="2841142">
                  <a:extLst>
                    <a:ext uri="{9D8B030D-6E8A-4147-A177-3AD203B41FA5}">
                      <a16:colId xmlns:a16="http://schemas.microsoft.com/office/drawing/2014/main" val="20002"/>
                    </a:ext>
                  </a:extLst>
                </a:gridCol>
                <a:gridCol w="2841142">
                  <a:extLst>
                    <a:ext uri="{9D8B030D-6E8A-4147-A177-3AD203B41FA5}">
                      <a16:colId xmlns:a16="http://schemas.microsoft.com/office/drawing/2014/main" val="20003"/>
                    </a:ext>
                  </a:extLst>
                </a:gridCol>
              </a:tblGrid>
              <a:tr h="370743">
                <a:tc>
                  <a:txBody>
                    <a:bodyPr/>
                    <a:lstStyle/>
                    <a:p>
                      <a:endParaRPr lang="en-US" sz="1800" dirty="0"/>
                    </a:p>
                  </a:txBody>
                  <a:tcPr marL="91416" marR="91416" marT="45708" marB="45708"/>
                </a:tc>
                <a:tc>
                  <a:txBody>
                    <a:bodyPr/>
                    <a:lstStyle/>
                    <a:p>
                      <a:r>
                        <a:rPr lang="en-US" sz="1800" dirty="0"/>
                        <a:t>Constitution of Pakistan</a:t>
                      </a:r>
                    </a:p>
                  </a:txBody>
                  <a:tcPr marL="91416" marR="91416" marT="45708" marB="45708"/>
                </a:tc>
                <a:tc>
                  <a:txBody>
                    <a:bodyPr/>
                    <a:lstStyle/>
                    <a:p>
                      <a:r>
                        <a:rPr lang="en-US" sz="1800" dirty="0"/>
                        <a:t>Constitution of India</a:t>
                      </a:r>
                    </a:p>
                  </a:txBody>
                  <a:tcPr marL="91416" marR="91416" marT="45708" marB="45708"/>
                </a:tc>
                <a:tc>
                  <a:txBody>
                    <a:bodyPr/>
                    <a:lstStyle/>
                    <a:p>
                      <a:r>
                        <a:rPr lang="en-US" sz="1800" dirty="0"/>
                        <a:t>U.S. Constitution</a:t>
                      </a:r>
                    </a:p>
                  </a:txBody>
                  <a:tcPr marL="91416" marR="91416" marT="45708" marB="45708"/>
                </a:tc>
                <a:extLst>
                  <a:ext uri="{0D108BD9-81ED-4DB2-BD59-A6C34878D82A}">
                    <a16:rowId xmlns:a16="http://schemas.microsoft.com/office/drawing/2014/main" val="10000"/>
                  </a:ext>
                </a:extLst>
              </a:tr>
              <a:tr h="639913">
                <a:tc>
                  <a:txBody>
                    <a:bodyPr/>
                    <a:lstStyle/>
                    <a:p>
                      <a:r>
                        <a:rPr lang="en-US" sz="1800" dirty="0"/>
                        <a:t>Types of Jurisdiction</a:t>
                      </a:r>
                    </a:p>
                  </a:txBody>
                  <a:tcPr marL="91416" marR="91416" marT="45708" marB="45708"/>
                </a:tc>
                <a:tc>
                  <a:txBody>
                    <a:bodyPr/>
                    <a:lstStyle/>
                    <a:p>
                      <a:r>
                        <a:rPr lang="en-US" sz="1800" dirty="0"/>
                        <a:t>Original</a:t>
                      </a:r>
                      <a:r>
                        <a:rPr lang="en-US" sz="1800" baseline="0" dirty="0"/>
                        <a:t>, Appellate &amp; Advisory </a:t>
                      </a:r>
                      <a:endParaRPr lang="en-US" sz="1800" dirty="0"/>
                    </a:p>
                  </a:txBody>
                  <a:tcPr marL="91416" marR="91416" marT="45708" marB="45708"/>
                </a:tc>
                <a:tc>
                  <a:txBody>
                    <a:bodyPr/>
                    <a:lstStyle/>
                    <a:p>
                      <a:r>
                        <a:rPr lang="en-US" sz="1800" dirty="0"/>
                        <a:t>Original</a:t>
                      </a:r>
                      <a:r>
                        <a:rPr lang="en-US" sz="1800" baseline="0" dirty="0"/>
                        <a:t>, Appellate &amp; Advisory </a:t>
                      </a:r>
                      <a:endParaRPr lang="en-US" sz="1800" dirty="0"/>
                    </a:p>
                  </a:txBody>
                  <a:tcPr marL="91416" marR="91416" marT="45708" marB="45708"/>
                </a:tc>
                <a:tc>
                  <a:txBody>
                    <a:bodyPr/>
                    <a:lstStyle/>
                    <a:p>
                      <a:r>
                        <a:rPr lang="en-US" sz="1800" dirty="0"/>
                        <a:t>Very Limited Original </a:t>
                      </a:r>
                      <a:r>
                        <a:rPr lang="en-US" sz="1800" baseline="0" dirty="0"/>
                        <a:t>&amp;</a:t>
                      </a:r>
                    </a:p>
                    <a:p>
                      <a:r>
                        <a:rPr lang="en-US" sz="1800" baseline="0" dirty="0"/>
                        <a:t>Appellate </a:t>
                      </a:r>
                      <a:endParaRPr lang="en-US" sz="1800" dirty="0"/>
                    </a:p>
                  </a:txBody>
                  <a:tcPr marL="91416" marR="91416" marT="45708" marB="45708"/>
                </a:tc>
                <a:extLst>
                  <a:ext uri="{0D108BD9-81ED-4DB2-BD59-A6C34878D82A}">
                    <a16:rowId xmlns:a16="http://schemas.microsoft.com/office/drawing/2014/main" val="10001"/>
                  </a:ext>
                </a:extLst>
              </a:tr>
              <a:tr h="639913">
                <a:tc>
                  <a:txBody>
                    <a:bodyPr/>
                    <a:lstStyle/>
                    <a:p>
                      <a:r>
                        <a:rPr lang="en-US" sz="1800" dirty="0"/>
                        <a:t>Judicial Review Powers</a:t>
                      </a:r>
                    </a:p>
                  </a:txBody>
                  <a:tcPr marL="91416" marR="91416" marT="45708" marB="45708"/>
                </a:tc>
                <a:tc>
                  <a:txBody>
                    <a:bodyPr/>
                    <a:lstStyle/>
                    <a:p>
                      <a:r>
                        <a:rPr lang="en-US" sz="1800" dirty="0"/>
                        <a:t>Expansive </a:t>
                      </a:r>
                    </a:p>
                  </a:txBody>
                  <a:tcPr marL="91416" marR="91416" marT="45708" marB="45708"/>
                </a:tc>
                <a:tc>
                  <a:txBody>
                    <a:bodyPr/>
                    <a:lstStyle/>
                    <a:p>
                      <a:r>
                        <a:rPr lang="en-US" sz="1800" dirty="0"/>
                        <a:t>Expansive</a:t>
                      </a:r>
                    </a:p>
                  </a:txBody>
                  <a:tcPr marL="91416" marR="91416" marT="45708" marB="45708"/>
                </a:tc>
                <a:tc>
                  <a:txBody>
                    <a:bodyPr/>
                    <a:lstStyle/>
                    <a:p>
                      <a:r>
                        <a:rPr lang="en-US" sz="1800" dirty="0"/>
                        <a:t>Limited</a:t>
                      </a:r>
                    </a:p>
                  </a:txBody>
                  <a:tcPr marL="91416" marR="91416" marT="45708" marB="45708"/>
                </a:tc>
                <a:extLst>
                  <a:ext uri="{0D108BD9-81ED-4DB2-BD59-A6C34878D82A}">
                    <a16:rowId xmlns:a16="http://schemas.microsoft.com/office/drawing/2014/main" val="10002"/>
                  </a:ext>
                </a:extLst>
              </a:tr>
              <a:tr h="3382399">
                <a:tc>
                  <a:txBody>
                    <a:bodyPr/>
                    <a:lstStyle/>
                    <a:p>
                      <a:r>
                        <a:rPr lang="en-US" sz="1800" dirty="0"/>
                        <a:t>Jurisdictional</a:t>
                      </a:r>
                      <a:r>
                        <a:rPr lang="en-US" sz="1800" baseline="0" dirty="0"/>
                        <a:t> Clause </a:t>
                      </a:r>
                      <a:endParaRPr lang="en-US" sz="18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Article</a:t>
                      </a:r>
                      <a:r>
                        <a:rPr lang="en-US" sz="1800" baseline="0" dirty="0"/>
                        <a:t> 184- </a:t>
                      </a:r>
                      <a:r>
                        <a:rPr lang="en-US" sz="1800" dirty="0"/>
                        <a:t>The Supreme Court shall…have original jurisdiction in any disputes between any two or more</a:t>
                      </a:r>
                      <a:r>
                        <a:rPr lang="en-US" sz="1800" baseline="0" dirty="0"/>
                        <a:t> governments and cases that the</a:t>
                      </a:r>
                      <a:r>
                        <a:rPr lang="en-US" sz="1800" b="1" baseline="0" dirty="0"/>
                        <a:t> Court </a:t>
                      </a:r>
                      <a:r>
                        <a:rPr lang="en-US" sz="1800" b="1" i="0" kern="1200" dirty="0">
                          <a:solidFill>
                            <a:schemeClr val="dk1"/>
                          </a:solidFill>
                          <a:effectLst/>
                          <a:latin typeface="+mn-lt"/>
                          <a:ea typeface="+mn-ea"/>
                          <a:cs typeface="+mn-cs"/>
                        </a:rPr>
                        <a:t>considers pose</a:t>
                      </a:r>
                      <a:r>
                        <a:rPr lang="en-US" sz="1800" b="1" i="0" kern="1200" baseline="0" dirty="0">
                          <a:solidFill>
                            <a:schemeClr val="dk1"/>
                          </a:solidFill>
                          <a:effectLst/>
                          <a:latin typeface="+mn-lt"/>
                          <a:ea typeface="+mn-ea"/>
                          <a:cs typeface="+mn-cs"/>
                        </a:rPr>
                        <a:t> </a:t>
                      </a:r>
                      <a:r>
                        <a:rPr lang="en-US" sz="1800" b="1" i="0" kern="1200" dirty="0">
                          <a:solidFill>
                            <a:schemeClr val="dk1"/>
                          </a:solidFill>
                          <a:effectLst/>
                          <a:latin typeface="+mn-lt"/>
                          <a:ea typeface="+mn-ea"/>
                          <a:cs typeface="+mn-cs"/>
                        </a:rPr>
                        <a:t>a question of public importance</a:t>
                      </a:r>
                      <a:r>
                        <a:rPr lang="en-US" sz="1800" b="0" i="0" kern="1200" dirty="0">
                          <a:solidFill>
                            <a:schemeClr val="dk1"/>
                          </a:solidFill>
                          <a:effectLst/>
                          <a:latin typeface="+mn-lt"/>
                          <a:ea typeface="+mn-ea"/>
                          <a:cs typeface="+mn-cs"/>
                        </a:rPr>
                        <a:t> with reference to the enforcement of any of the </a:t>
                      </a:r>
                      <a:r>
                        <a:rPr lang="en-US" sz="1800" b="1" i="0" kern="1200" dirty="0">
                          <a:solidFill>
                            <a:schemeClr val="dk1"/>
                          </a:solidFill>
                          <a:effectLst/>
                          <a:latin typeface="+mn-lt"/>
                          <a:ea typeface="+mn-ea"/>
                          <a:cs typeface="+mn-cs"/>
                        </a:rPr>
                        <a:t>Fundamental Rights</a:t>
                      </a:r>
                      <a:r>
                        <a:rPr lang="en-US" sz="1800" b="0" i="0" kern="1200" dirty="0">
                          <a:solidFill>
                            <a:schemeClr val="dk1"/>
                          </a:solidFill>
                          <a:effectLst/>
                          <a:latin typeface="+mn-lt"/>
                          <a:ea typeface="+mn-ea"/>
                          <a:cs typeface="+mn-cs"/>
                        </a:rPr>
                        <a:t>.</a:t>
                      </a:r>
                      <a:r>
                        <a:rPr lang="en-US" sz="1800" b="0" i="0" kern="1200" baseline="0" dirty="0">
                          <a:solidFill>
                            <a:schemeClr val="dk1"/>
                          </a:solidFill>
                          <a:effectLst/>
                          <a:latin typeface="+mn-lt"/>
                          <a:ea typeface="+mn-ea"/>
                          <a:cs typeface="+mn-cs"/>
                        </a:rPr>
                        <a:t> </a:t>
                      </a:r>
                      <a:endParaRPr lang="en-US" sz="18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Article 32- </a:t>
                      </a:r>
                      <a:r>
                        <a:rPr lang="en-US" sz="1800" b="0" i="0" kern="1200" dirty="0">
                          <a:solidFill>
                            <a:schemeClr val="dk1"/>
                          </a:solidFill>
                          <a:effectLst/>
                          <a:latin typeface="+mn-lt"/>
                          <a:ea typeface="+mn-ea"/>
                          <a:cs typeface="+mn-cs"/>
                        </a:rPr>
                        <a:t>The right to move the Supreme Court by appropriate proceedings for the enforcement of the </a:t>
                      </a:r>
                      <a:r>
                        <a:rPr lang="en-US" sz="1800" b="1" i="0" kern="1200" dirty="0">
                          <a:solidFill>
                            <a:schemeClr val="dk1"/>
                          </a:solidFill>
                          <a:effectLst/>
                          <a:latin typeface="+mn-lt"/>
                          <a:ea typeface="+mn-ea"/>
                          <a:cs typeface="+mn-cs"/>
                        </a:rPr>
                        <a:t>(fundamental constitutional rights)</a:t>
                      </a:r>
                      <a:r>
                        <a:rPr lang="en-US" sz="1800" b="0" i="0" kern="1200" dirty="0">
                          <a:solidFill>
                            <a:schemeClr val="dk1"/>
                          </a:solidFill>
                          <a:effectLst/>
                          <a:latin typeface="+mn-lt"/>
                          <a:ea typeface="+mn-ea"/>
                          <a:cs typeface="+mn-cs"/>
                        </a:rPr>
                        <a:t> rights conferred by this Part is </a:t>
                      </a:r>
                      <a:r>
                        <a:rPr lang="en-US" sz="1800" b="1" i="0" kern="1200" dirty="0">
                          <a:solidFill>
                            <a:schemeClr val="dk1"/>
                          </a:solidFill>
                          <a:effectLst/>
                          <a:latin typeface="+mn-lt"/>
                          <a:ea typeface="+mn-ea"/>
                          <a:cs typeface="+mn-cs"/>
                        </a:rPr>
                        <a:t>guaranteed.</a:t>
                      </a:r>
                      <a:endParaRPr lang="en-US" sz="1800" b="1"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Article 3, Section 2- Judicial power of the Supreme Court shall extend to cases</a:t>
                      </a:r>
                      <a:r>
                        <a:rPr lang="en-US" sz="1800" baseline="0" dirty="0"/>
                        <a:t> involving: treaties, ambassadors, maritime jurisdiction, controversies between states and their citizens, controversies between a citizen of the United States and a foreign state</a:t>
                      </a:r>
                      <a:endParaRPr lang="en-US" sz="1800" dirty="0"/>
                    </a:p>
                    <a:p>
                      <a:endParaRPr lang="en-US" sz="1800" dirty="0"/>
                    </a:p>
                  </a:txBody>
                  <a:tcPr marL="91416" marR="91416" marT="45708" marB="4570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72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05" y="893"/>
            <a:ext cx="10512862" cy="1325218"/>
          </a:xfrm>
        </p:spPr>
        <p:txBody>
          <a:bodyPr/>
          <a:lstStyle/>
          <a:p>
            <a:r>
              <a:rPr lang="en-US" dirty="0"/>
              <a:t>Justiciability Standards &amp; Procedures </a:t>
            </a:r>
          </a:p>
        </p:txBody>
      </p:sp>
      <p:graphicFrame>
        <p:nvGraphicFramePr>
          <p:cNvPr id="4" name="Table 3"/>
          <p:cNvGraphicFramePr>
            <a:graphicFrameLocks noGrp="1"/>
          </p:cNvGraphicFramePr>
          <p:nvPr>
            <p:extLst>
              <p:ext uri="{D42A27DB-BD31-4B8C-83A1-F6EECF244321}">
                <p14:modId xmlns:p14="http://schemas.microsoft.com/office/powerpoint/2010/main" val="968247121"/>
              </p:ext>
            </p:extLst>
          </p:nvPr>
        </p:nvGraphicFramePr>
        <p:xfrm>
          <a:off x="1146711" y="1564174"/>
          <a:ext cx="9895402" cy="3665218"/>
        </p:xfrm>
        <a:graphic>
          <a:graphicData uri="http://schemas.openxmlformats.org/drawingml/2006/table">
            <a:tbl>
              <a:tblPr firstRow="1" firstCol="1" bandRow="1">
                <a:tableStyleId>{5C22544A-7EE6-4342-B048-85BDC9FD1C3A}</a:tableStyleId>
              </a:tblPr>
              <a:tblGrid>
                <a:gridCol w="1355671">
                  <a:extLst>
                    <a:ext uri="{9D8B030D-6E8A-4147-A177-3AD203B41FA5}">
                      <a16:colId xmlns:a16="http://schemas.microsoft.com/office/drawing/2014/main" val="20000"/>
                    </a:ext>
                  </a:extLst>
                </a:gridCol>
                <a:gridCol w="2580721">
                  <a:extLst>
                    <a:ext uri="{9D8B030D-6E8A-4147-A177-3AD203B41FA5}">
                      <a16:colId xmlns:a16="http://schemas.microsoft.com/office/drawing/2014/main" val="20001"/>
                    </a:ext>
                  </a:extLst>
                </a:gridCol>
                <a:gridCol w="3170486">
                  <a:extLst>
                    <a:ext uri="{9D8B030D-6E8A-4147-A177-3AD203B41FA5}">
                      <a16:colId xmlns:a16="http://schemas.microsoft.com/office/drawing/2014/main" val="20002"/>
                    </a:ext>
                  </a:extLst>
                </a:gridCol>
                <a:gridCol w="2788524">
                  <a:extLst>
                    <a:ext uri="{9D8B030D-6E8A-4147-A177-3AD203B41FA5}">
                      <a16:colId xmlns:a16="http://schemas.microsoft.com/office/drawing/2014/main" val="20003"/>
                    </a:ext>
                  </a:extLst>
                </a:gridCol>
              </a:tblGrid>
              <a:tr h="251458">
                <a:tc>
                  <a:txBody>
                    <a:bodyPr/>
                    <a:lstStyle/>
                    <a:p>
                      <a:pPr marL="0" marR="0">
                        <a:lnSpc>
                          <a:spcPct val="100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rPr>
                        <a:t>Pakistan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a:effectLst/>
                        </a:rPr>
                        <a:t>India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rPr>
                        <a:t>United States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0"/>
                  </a:ext>
                </a:extLst>
              </a:tr>
              <a:tr h="3412871">
                <a:tc>
                  <a:txBody>
                    <a:bodyPr/>
                    <a:lstStyle/>
                    <a:p>
                      <a:pPr marL="0" marR="0">
                        <a:lnSpc>
                          <a:spcPct val="100000"/>
                        </a:lnSpc>
                        <a:spcBef>
                          <a:spcPts val="0"/>
                        </a:spcBef>
                        <a:spcAft>
                          <a:spcPts val="0"/>
                        </a:spcAft>
                      </a:pPr>
                      <a:r>
                        <a:rPr lang="en-US" sz="1600" dirty="0">
                          <a:effectLst/>
                        </a:rPr>
                        <a:t>Standards for the exercise of judicial review</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indent="0">
                        <a:lnSpc>
                          <a:spcPct val="100000"/>
                        </a:lnSpc>
                        <a:spcBef>
                          <a:spcPts val="0"/>
                        </a:spcBef>
                        <a:spcAft>
                          <a:spcPts val="0"/>
                        </a:spcAft>
                        <a:buFontTx/>
                        <a:buNone/>
                      </a:pPr>
                      <a:r>
                        <a:rPr lang="en-US" sz="1600" dirty="0">
                          <a:effectLst/>
                          <a:latin typeface="+mn-lt"/>
                          <a:cs typeface="Times New Roman" panose="02020603050405020304" pitchFamily="18" charset="0"/>
                        </a:rPr>
                        <a:t>- Matter of public importance </a:t>
                      </a:r>
                    </a:p>
                    <a:p>
                      <a:pPr marL="0" marR="0">
                        <a:lnSpc>
                          <a:spcPct val="100000"/>
                        </a:lnSpc>
                        <a:spcBef>
                          <a:spcPts val="0"/>
                        </a:spcBef>
                        <a:spcAft>
                          <a:spcPts val="0"/>
                        </a:spcAft>
                      </a:pPr>
                      <a:br>
                        <a:rPr lang="en-US" sz="1600" dirty="0">
                          <a:effectLst/>
                          <a:latin typeface="+mn-lt"/>
                          <a:cs typeface="Times New Roman" panose="02020603050405020304" pitchFamily="18" charset="0"/>
                        </a:rPr>
                      </a:br>
                      <a:r>
                        <a:rPr lang="en-US" sz="1600" dirty="0">
                          <a:effectLst/>
                          <a:latin typeface="+mn-lt"/>
                          <a:cs typeface="Times New Roman" panose="02020603050405020304" pitchFamily="18" charset="0"/>
                        </a:rPr>
                        <a:t>- For the “enforcement of a fundamental right” </a:t>
                      </a:r>
                      <a:br>
                        <a:rPr lang="en-US" sz="1600" dirty="0">
                          <a:effectLst/>
                          <a:latin typeface="+mn-lt"/>
                          <a:cs typeface="Times New Roman" panose="02020603050405020304" pitchFamily="18" charset="0"/>
                        </a:rPr>
                      </a:br>
                      <a:br>
                        <a:rPr lang="en-US" sz="1600" dirty="0">
                          <a:effectLst/>
                          <a:latin typeface="+mn-lt"/>
                          <a:cs typeface="Times New Roman" panose="02020603050405020304" pitchFamily="18" charset="0"/>
                        </a:rPr>
                      </a:br>
                      <a:r>
                        <a:rPr lang="en-US" sz="1600" dirty="0">
                          <a:effectLst/>
                          <a:latin typeface="+mn-lt"/>
                          <a:cs typeface="Times New Roman" panose="02020603050405020304" pitchFamily="18" charset="0"/>
                        </a:rPr>
                        <a:t>- Public interest litigation sets aside standing requirements</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 Supreme Court Chief Justice exercises suo motu powers to call parties to the court</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cs typeface="Times New Roman" panose="02020603050405020304" pitchFamily="18" charset="0"/>
                        </a:rPr>
                        <a:t>- Matter of public importance </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For the “enforcement of a fundamental right” </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Public interest litigation sets aside  standing requirements</a:t>
                      </a:r>
                      <a:br>
                        <a:rPr lang="en-US" sz="1600" dirty="0">
                          <a:effectLst/>
                          <a:latin typeface="+mn-lt"/>
                          <a:cs typeface="Times New Roman" panose="02020603050405020304" pitchFamily="18" charset="0"/>
                        </a:rPr>
                      </a:b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Sufficient Interest Test</a:t>
                      </a:r>
                      <a:br>
                        <a:rPr lang="en-US" sz="1600" dirty="0">
                          <a:effectLst/>
                          <a:latin typeface="+mn-lt"/>
                          <a:cs typeface="Times New Roman" panose="02020603050405020304" pitchFamily="18" charset="0"/>
                        </a:rPr>
                      </a:b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cs typeface="Times New Roman" panose="02020603050405020304" pitchFamily="18" charset="0"/>
                        </a:rPr>
                        <a:t>- “Case or Controversy”</a:t>
                      </a:r>
                      <a:br>
                        <a:rPr lang="en-US" sz="1600" dirty="0">
                          <a:effectLst/>
                          <a:latin typeface="+mn-lt"/>
                          <a:cs typeface="Times New Roman" panose="02020603050405020304" pitchFamily="18" charset="0"/>
                        </a:rPr>
                      </a:br>
                      <a:br>
                        <a:rPr lang="en-US" sz="1600" dirty="0">
                          <a:effectLst/>
                          <a:latin typeface="+mn-lt"/>
                          <a:cs typeface="Times New Roman" panose="02020603050405020304" pitchFamily="18" charset="0"/>
                        </a:rPr>
                      </a:br>
                      <a:r>
                        <a:rPr lang="en-US" sz="1600" dirty="0">
                          <a:effectLst/>
                          <a:latin typeface="+mn-lt"/>
                          <a:cs typeface="Times New Roman" panose="02020603050405020304" pitchFamily="18" charset="0"/>
                        </a:rPr>
                        <a:t>- Standing</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a:t>
                      </a:r>
                    </a:p>
                    <a:p>
                      <a:pPr marL="0" marR="0">
                        <a:lnSpc>
                          <a:spcPct val="100000"/>
                        </a:lnSpc>
                        <a:spcBef>
                          <a:spcPts val="0"/>
                        </a:spcBef>
                        <a:spcAft>
                          <a:spcPts val="0"/>
                        </a:spcAft>
                      </a:pPr>
                      <a:r>
                        <a:rPr lang="en-US" sz="1600" dirty="0">
                          <a:effectLst/>
                          <a:latin typeface="+mn-lt"/>
                          <a:cs typeface="Times New Roman" panose="02020603050405020304" pitchFamily="18" charset="0"/>
                        </a:rPr>
                        <a:t>- Ripeness &amp; Mootness  </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Political Question Doctrine</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4094683" y="1241221"/>
            <a:ext cx="184683" cy="64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br>
              <a:rPr lang="en-US" altLang="en-US" sz="1799">
                <a:latin typeface="Arial" panose="020B0604020202020204" pitchFamily="34" charset="0"/>
              </a:rPr>
            </a:br>
            <a:endParaRPr lang="en-US" altLang="en-US" sz="1799">
              <a:latin typeface="Arial" panose="020B0604020202020204" pitchFamily="34" charset="0"/>
            </a:endParaRPr>
          </a:p>
        </p:txBody>
      </p:sp>
    </p:spTree>
    <p:extLst>
      <p:ext uri="{BB962C8B-B14F-4D97-AF65-F5344CB8AC3E}">
        <p14:creationId xmlns:p14="http://schemas.microsoft.com/office/powerpoint/2010/main" val="274580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05" y="893"/>
            <a:ext cx="10512862" cy="913507"/>
          </a:xfrm>
        </p:spPr>
        <p:txBody>
          <a:bodyPr/>
          <a:lstStyle/>
          <a:p>
            <a:r>
              <a:rPr lang="en-US" dirty="0"/>
              <a:t>Justiciability Standards &amp; Procedures </a:t>
            </a:r>
          </a:p>
        </p:txBody>
      </p:sp>
      <p:graphicFrame>
        <p:nvGraphicFramePr>
          <p:cNvPr id="4" name="Table 3"/>
          <p:cNvGraphicFramePr>
            <a:graphicFrameLocks noGrp="1"/>
          </p:cNvGraphicFramePr>
          <p:nvPr>
            <p:extLst>
              <p:ext uri="{D42A27DB-BD31-4B8C-83A1-F6EECF244321}">
                <p14:modId xmlns:p14="http://schemas.microsoft.com/office/powerpoint/2010/main" val="3070889857"/>
              </p:ext>
            </p:extLst>
          </p:nvPr>
        </p:nvGraphicFramePr>
        <p:xfrm>
          <a:off x="880954" y="920379"/>
          <a:ext cx="10437813" cy="5614861"/>
        </p:xfrm>
        <a:graphic>
          <a:graphicData uri="http://schemas.openxmlformats.org/drawingml/2006/table">
            <a:tbl>
              <a:tblPr firstRow="1" firstCol="1" bandRow="1">
                <a:tableStyleId>{5C22544A-7EE6-4342-B048-85BDC9FD1C3A}</a:tableStyleId>
              </a:tblPr>
              <a:tblGrid>
                <a:gridCol w="1429982">
                  <a:extLst>
                    <a:ext uri="{9D8B030D-6E8A-4147-A177-3AD203B41FA5}">
                      <a16:colId xmlns:a16="http://schemas.microsoft.com/office/drawing/2014/main" val="20000"/>
                    </a:ext>
                  </a:extLst>
                </a:gridCol>
                <a:gridCol w="2722181">
                  <a:extLst>
                    <a:ext uri="{9D8B030D-6E8A-4147-A177-3AD203B41FA5}">
                      <a16:colId xmlns:a16="http://schemas.microsoft.com/office/drawing/2014/main" val="20001"/>
                    </a:ext>
                  </a:extLst>
                </a:gridCol>
                <a:gridCol w="3344274">
                  <a:extLst>
                    <a:ext uri="{9D8B030D-6E8A-4147-A177-3AD203B41FA5}">
                      <a16:colId xmlns:a16="http://schemas.microsoft.com/office/drawing/2014/main" val="20002"/>
                    </a:ext>
                  </a:extLst>
                </a:gridCol>
                <a:gridCol w="2941376">
                  <a:extLst>
                    <a:ext uri="{9D8B030D-6E8A-4147-A177-3AD203B41FA5}">
                      <a16:colId xmlns:a16="http://schemas.microsoft.com/office/drawing/2014/main" val="20003"/>
                    </a:ext>
                  </a:extLst>
                </a:gridCol>
              </a:tblGrid>
              <a:tr h="214841">
                <a:tc>
                  <a:txBody>
                    <a:bodyPr/>
                    <a:lstStyle/>
                    <a:p>
                      <a:pPr marL="0" marR="0">
                        <a:lnSpc>
                          <a:spcPct val="100000"/>
                        </a:lnSpc>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rPr>
                        <a:t>Pakistan</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rPr>
                        <a:t>India</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a:effectLst/>
                          <a:latin typeface="+mn-lt"/>
                        </a:rPr>
                        <a:t>United States</a:t>
                      </a:r>
                      <a:endParaRPr lang="en-US" sz="1600">
                        <a:effectLst/>
                        <a:latin typeface="+mn-lt"/>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0"/>
                  </a:ext>
                </a:extLst>
              </a:tr>
              <a:tr h="2792931">
                <a:tc>
                  <a:txBody>
                    <a:bodyPr/>
                    <a:lstStyle/>
                    <a:p>
                      <a:pPr marL="0" marR="0">
                        <a:lnSpc>
                          <a:spcPct val="100000"/>
                        </a:lnSpc>
                        <a:spcBef>
                          <a:spcPts val="0"/>
                        </a:spcBef>
                        <a:spcAft>
                          <a:spcPts val="0"/>
                        </a:spcAft>
                      </a:pPr>
                      <a:r>
                        <a:rPr lang="en-US" sz="1600" dirty="0">
                          <a:effectLst/>
                          <a:latin typeface="+mn-lt"/>
                        </a:rPr>
                        <a:t>Standards for the exercise of judicial review</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indent="0">
                        <a:lnSpc>
                          <a:spcPct val="100000"/>
                        </a:lnSpc>
                        <a:spcBef>
                          <a:spcPts val="0"/>
                        </a:spcBef>
                        <a:spcAft>
                          <a:spcPts val="0"/>
                        </a:spcAft>
                        <a:buFontTx/>
                        <a:buNone/>
                      </a:pPr>
                      <a:r>
                        <a:rPr lang="en-US" sz="1600" dirty="0">
                          <a:effectLst/>
                          <a:latin typeface="+mn-lt"/>
                          <a:cs typeface="Times New Roman" panose="02020603050405020304" pitchFamily="18" charset="0"/>
                        </a:rPr>
                        <a:t>- Matter of public importance </a:t>
                      </a:r>
                    </a:p>
                    <a:p>
                      <a:pPr marL="0" marR="0">
                        <a:lnSpc>
                          <a:spcPct val="100000"/>
                        </a:lnSpc>
                        <a:spcBef>
                          <a:spcPts val="0"/>
                        </a:spcBef>
                        <a:spcAft>
                          <a:spcPts val="0"/>
                        </a:spcAft>
                      </a:pPr>
                      <a:br>
                        <a:rPr lang="en-US" sz="1600" dirty="0">
                          <a:effectLst/>
                          <a:latin typeface="+mn-lt"/>
                          <a:cs typeface="Times New Roman" panose="02020603050405020304" pitchFamily="18" charset="0"/>
                        </a:rPr>
                      </a:br>
                      <a:r>
                        <a:rPr lang="en-US" sz="1600" dirty="0">
                          <a:effectLst/>
                          <a:latin typeface="+mn-lt"/>
                          <a:cs typeface="Times New Roman" panose="02020603050405020304" pitchFamily="18" charset="0"/>
                        </a:rPr>
                        <a:t>- For the “enforcement of a fundamental right” </a:t>
                      </a:r>
                      <a:br>
                        <a:rPr lang="en-US" sz="1600" dirty="0">
                          <a:effectLst/>
                          <a:latin typeface="+mn-lt"/>
                          <a:cs typeface="Times New Roman" panose="02020603050405020304" pitchFamily="18" charset="0"/>
                        </a:rPr>
                      </a:br>
                      <a:br>
                        <a:rPr lang="en-US" sz="1600" dirty="0">
                          <a:effectLst/>
                          <a:latin typeface="+mn-lt"/>
                          <a:cs typeface="Times New Roman" panose="02020603050405020304" pitchFamily="18" charset="0"/>
                        </a:rPr>
                      </a:br>
                      <a:r>
                        <a:rPr lang="en-US" sz="1600" dirty="0">
                          <a:effectLst/>
                          <a:latin typeface="+mn-lt"/>
                          <a:cs typeface="Times New Roman" panose="02020603050405020304" pitchFamily="18" charset="0"/>
                        </a:rPr>
                        <a:t>- Public interest litigation sets aside standing requirements</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 Supreme Court Chief Justice exercises suo </a:t>
                      </a:r>
                      <a:r>
                        <a:rPr lang="en-US" sz="1600" dirty="0" err="1">
                          <a:effectLst/>
                          <a:latin typeface="+mn-lt"/>
                          <a:cs typeface="Times New Roman" panose="02020603050405020304" pitchFamily="18" charset="0"/>
                        </a:rPr>
                        <a:t>motu</a:t>
                      </a:r>
                      <a:r>
                        <a:rPr lang="en-US" sz="1600" dirty="0">
                          <a:effectLst/>
                          <a:latin typeface="+mn-lt"/>
                          <a:cs typeface="Times New Roman" panose="02020603050405020304" pitchFamily="18" charset="0"/>
                        </a:rPr>
                        <a:t> power</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cs typeface="Times New Roman" panose="02020603050405020304" pitchFamily="18" charset="0"/>
                        </a:rPr>
                        <a:t>- Matter of public importance </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For the “enforcement of a fundamental right” </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Public interest litigation sets aside  standing requirements</a:t>
                      </a:r>
                      <a:br>
                        <a:rPr lang="en-US" sz="1600" dirty="0">
                          <a:effectLst/>
                          <a:latin typeface="+mn-lt"/>
                          <a:cs typeface="Times New Roman" panose="02020603050405020304" pitchFamily="18" charset="0"/>
                        </a:rPr>
                      </a:b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Sufficient Interest Test</a:t>
                      </a:r>
                      <a:br>
                        <a:rPr lang="en-US" sz="1600" dirty="0">
                          <a:effectLst/>
                          <a:latin typeface="+mn-lt"/>
                          <a:cs typeface="Times New Roman" panose="02020603050405020304" pitchFamily="18" charset="0"/>
                        </a:rPr>
                      </a:b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cs typeface="Times New Roman" panose="02020603050405020304" pitchFamily="18" charset="0"/>
                        </a:rPr>
                        <a:t>- “Case or Controversy”</a:t>
                      </a:r>
                      <a:br>
                        <a:rPr lang="en-US" sz="1600" dirty="0">
                          <a:effectLst/>
                          <a:latin typeface="+mn-lt"/>
                          <a:cs typeface="Times New Roman" panose="02020603050405020304" pitchFamily="18" charset="0"/>
                        </a:rPr>
                      </a:br>
                      <a:br>
                        <a:rPr lang="en-US" sz="1600" dirty="0">
                          <a:effectLst/>
                          <a:latin typeface="+mn-lt"/>
                          <a:cs typeface="Times New Roman" panose="02020603050405020304" pitchFamily="18" charset="0"/>
                        </a:rPr>
                      </a:br>
                      <a:r>
                        <a:rPr lang="en-US" sz="1600" dirty="0">
                          <a:effectLst/>
                          <a:latin typeface="+mn-lt"/>
                          <a:cs typeface="Times New Roman" panose="02020603050405020304" pitchFamily="18" charset="0"/>
                        </a:rPr>
                        <a:t>- Standing</a:t>
                      </a:r>
                    </a:p>
                    <a:p>
                      <a:pPr marL="0" marR="0">
                        <a:lnSpc>
                          <a:spcPct val="100000"/>
                        </a:lnSpc>
                        <a:spcBef>
                          <a:spcPts val="0"/>
                        </a:spcBef>
                        <a:spcAft>
                          <a:spcPts val="0"/>
                        </a:spcAft>
                      </a:pPr>
                      <a:r>
                        <a:rPr lang="en-US" sz="1600" dirty="0">
                          <a:effectLst/>
                          <a:latin typeface="+mn-lt"/>
                          <a:cs typeface="Times New Roman" panose="02020603050405020304" pitchFamily="18" charset="0"/>
                        </a:rPr>
                        <a:t> </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Ripeness</a:t>
                      </a:r>
                      <a:r>
                        <a:rPr lang="en-US" sz="1600" baseline="0" dirty="0">
                          <a:effectLst/>
                          <a:latin typeface="+mn-lt"/>
                          <a:cs typeface="Times New Roman" panose="02020603050405020304" pitchFamily="18" charset="0"/>
                        </a:rPr>
                        <a:t> &amp;</a:t>
                      </a:r>
                      <a:r>
                        <a:rPr lang="en-US" sz="1600" dirty="0">
                          <a:effectLst/>
                          <a:latin typeface="+mn-lt"/>
                          <a:cs typeface="Times New Roman" panose="02020603050405020304" pitchFamily="18" charset="0"/>
                        </a:rPr>
                        <a:t> Mootness </a:t>
                      </a:r>
                    </a:p>
                    <a:p>
                      <a:pPr marL="0" marR="0">
                        <a:lnSpc>
                          <a:spcPct val="100000"/>
                        </a:lnSpc>
                        <a:spcBef>
                          <a:spcPts val="0"/>
                        </a:spcBef>
                        <a:spcAft>
                          <a:spcPts val="0"/>
                        </a:spcAft>
                      </a:pP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a:t>
                      </a:r>
                    </a:p>
                    <a:p>
                      <a:pPr marL="0" marR="0">
                        <a:lnSpc>
                          <a:spcPct val="100000"/>
                        </a:lnSpc>
                        <a:spcBef>
                          <a:spcPts val="0"/>
                        </a:spcBef>
                        <a:spcAft>
                          <a:spcPts val="0"/>
                        </a:spcAft>
                      </a:pPr>
                      <a:r>
                        <a:rPr lang="en-US" sz="1600" dirty="0">
                          <a:effectLst/>
                          <a:latin typeface="+mn-lt"/>
                          <a:cs typeface="Times New Roman" panose="02020603050405020304" pitchFamily="18" charset="0"/>
                        </a:rPr>
                        <a:t>- Political Question Doctrine</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1"/>
                  </a:ext>
                </a:extLst>
              </a:tr>
              <a:tr h="2578090">
                <a:tc>
                  <a:txBody>
                    <a:bodyPr/>
                    <a:lstStyle/>
                    <a:p>
                      <a:pPr marL="0" marR="0">
                        <a:lnSpc>
                          <a:spcPct val="100000"/>
                        </a:lnSpc>
                        <a:spcBef>
                          <a:spcPts val="0"/>
                        </a:spcBef>
                        <a:spcAft>
                          <a:spcPts val="0"/>
                        </a:spcAft>
                      </a:pPr>
                      <a:r>
                        <a:rPr lang="en-US" sz="1600" dirty="0">
                          <a:effectLst/>
                          <a:latin typeface="+mn-lt"/>
                        </a:rPr>
                        <a:t>Procedure</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cs typeface="Times New Roman" panose="02020603050405020304" pitchFamily="18" charset="0"/>
                        </a:rPr>
                        <a:t>No formal case-selection procedure, most applications must be heard by a 2-judge bench</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cs typeface="Times New Roman" panose="02020603050405020304" pitchFamily="18" charset="0"/>
                        </a:rPr>
                        <a:t>- Two days per week Court meets to conduct admissions hearings. Admission hearings. The Court can 1) dismiss the petition for lack of merit, 2)</a:t>
                      </a:r>
                      <a:r>
                        <a:rPr lang="en-US" sz="1600" baseline="0" dirty="0">
                          <a:effectLst/>
                          <a:latin typeface="+mn-lt"/>
                          <a:cs typeface="Times New Roman" panose="02020603050405020304" pitchFamily="18" charset="0"/>
                        </a:rPr>
                        <a:t> </a:t>
                      </a:r>
                      <a:r>
                        <a:rPr lang="en-US" sz="1600" dirty="0">
                          <a:effectLst/>
                          <a:latin typeface="+mn-lt"/>
                          <a:cs typeface="Times New Roman" panose="02020603050405020304" pitchFamily="18" charset="0"/>
                        </a:rPr>
                        <a:t>issue a summary disposition with a final order, </a:t>
                      </a:r>
                      <a:br>
                        <a:rPr lang="en-US" sz="1600" dirty="0">
                          <a:effectLst/>
                          <a:latin typeface="+mn-lt"/>
                          <a:cs typeface="Times New Roman" panose="02020603050405020304" pitchFamily="18" charset="0"/>
                        </a:rPr>
                      </a:br>
                      <a:r>
                        <a:rPr lang="en-US" sz="1600" dirty="0">
                          <a:effectLst/>
                          <a:latin typeface="+mn-lt"/>
                          <a:cs typeface="Times New Roman" panose="02020603050405020304" pitchFamily="18" charset="0"/>
                        </a:rPr>
                        <a:t>3) or refer the matter for oral hearing before another bench as a “regular matter.” </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cs typeface="Times New Roman" panose="02020603050405020304" pitchFamily="18" charset="0"/>
                        </a:rPr>
                        <a:t>- One day per week the Court meets to determine which cases will be granted hearings through writ of </a:t>
                      </a:r>
                      <a:r>
                        <a:rPr lang="en-US" sz="1600" dirty="0" err="1">
                          <a:effectLst/>
                          <a:latin typeface="+mn-lt"/>
                          <a:cs typeface="Times New Roman" panose="02020603050405020304" pitchFamily="18" charset="0"/>
                        </a:rPr>
                        <a:t>certiori</a:t>
                      </a:r>
                      <a:r>
                        <a:rPr lang="en-US" sz="1600" dirty="0">
                          <a:effectLst/>
                          <a:latin typeface="+mn-lt"/>
                          <a:cs typeface="Times New Roman" panose="02020603050405020304" pitchFamily="18" charset="0"/>
                        </a:rPr>
                        <a:t>.</a:t>
                      </a:r>
                      <a:br>
                        <a:rPr lang="en-US" sz="1600" dirty="0">
                          <a:effectLst/>
                          <a:latin typeface="+mn-lt"/>
                          <a:cs typeface="Times New Roman" panose="02020603050405020304" pitchFamily="18" charset="0"/>
                        </a:rPr>
                      </a:br>
                      <a:endParaRPr lang="en-US" sz="1600" dirty="0">
                        <a:effectLst/>
                        <a:latin typeface="+mn-lt"/>
                        <a:cs typeface="Times New Roman" panose="02020603050405020304" pitchFamily="18" charset="0"/>
                      </a:endParaRPr>
                    </a:p>
                    <a:p>
                      <a:pPr marL="0" marR="0">
                        <a:lnSpc>
                          <a:spcPct val="100000"/>
                        </a:lnSpc>
                        <a:spcBef>
                          <a:spcPts val="0"/>
                        </a:spcBef>
                        <a:spcAft>
                          <a:spcPts val="0"/>
                        </a:spcAft>
                      </a:pPr>
                      <a:r>
                        <a:rPr lang="en-US" sz="1600" dirty="0">
                          <a:effectLst/>
                          <a:latin typeface="+mn-lt"/>
                          <a:cs typeface="Times New Roman" panose="02020603050405020304" pitchFamily="18" charset="0"/>
                        </a:rPr>
                        <a:t>- Rule of Four applies where if four justices agree the case presents a justiciable issue, it is scheduled to be argued before the Court. </a:t>
                      </a:r>
                      <a:endParaRPr lang="en-US" sz="1600" dirty="0">
                        <a:effectLst/>
                        <a:latin typeface="+mn-lt"/>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4094683" y="1241221"/>
            <a:ext cx="184683" cy="64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br>
              <a:rPr lang="en-US" altLang="en-US" sz="1799">
                <a:latin typeface="Arial" panose="020B0604020202020204" pitchFamily="34" charset="0"/>
              </a:rPr>
            </a:br>
            <a:endParaRPr lang="en-US" altLang="en-US" sz="1799">
              <a:latin typeface="Arial" panose="020B0604020202020204" pitchFamily="34" charset="0"/>
            </a:endParaRPr>
          </a:p>
        </p:txBody>
      </p:sp>
    </p:spTree>
    <p:extLst>
      <p:ext uri="{BB962C8B-B14F-4D97-AF65-F5344CB8AC3E}">
        <p14:creationId xmlns:p14="http://schemas.microsoft.com/office/powerpoint/2010/main" val="60152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0" y="135125"/>
            <a:ext cx="10512862" cy="1325218"/>
          </a:xfrm>
        </p:spPr>
        <p:txBody>
          <a:bodyPr/>
          <a:lstStyle/>
          <a:p>
            <a:r>
              <a:rPr lang="en-US" dirty="0"/>
              <a:t>Justiciability Statistics </a:t>
            </a:r>
          </a:p>
        </p:txBody>
      </p:sp>
      <p:graphicFrame>
        <p:nvGraphicFramePr>
          <p:cNvPr id="4" name="Table 3"/>
          <p:cNvGraphicFramePr>
            <a:graphicFrameLocks noGrp="1"/>
          </p:cNvGraphicFramePr>
          <p:nvPr>
            <p:extLst>
              <p:ext uri="{D42A27DB-BD31-4B8C-83A1-F6EECF244321}">
                <p14:modId xmlns:p14="http://schemas.microsoft.com/office/powerpoint/2010/main" val="369752406"/>
              </p:ext>
            </p:extLst>
          </p:nvPr>
        </p:nvGraphicFramePr>
        <p:xfrm>
          <a:off x="447280" y="1905000"/>
          <a:ext cx="11294261" cy="2815738"/>
        </p:xfrm>
        <a:graphic>
          <a:graphicData uri="http://schemas.openxmlformats.org/drawingml/2006/table">
            <a:tbl>
              <a:tblPr firstRow="1" firstCol="1" bandRow="1">
                <a:tableStyleId>{5C22544A-7EE6-4342-B048-85BDC9FD1C3A}</a:tableStyleId>
              </a:tblPr>
              <a:tblGrid>
                <a:gridCol w="1547315">
                  <a:extLst>
                    <a:ext uri="{9D8B030D-6E8A-4147-A177-3AD203B41FA5}">
                      <a16:colId xmlns:a16="http://schemas.microsoft.com/office/drawing/2014/main" val="20000"/>
                    </a:ext>
                  </a:extLst>
                </a:gridCol>
                <a:gridCol w="2945544">
                  <a:extLst>
                    <a:ext uri="{9D8B030D-6E8A-4147-A177-3AD203B41FA5}">
                      <a16:colId xmlns:a16="http://schemas.microsoft.com/office/drawing/2014/main" val="20001"/>
                    </a:ext>
                  </a:extLst>
                </a:gridCol>
                <a:gridCol w="3618681">
                  <a:extLst>
                    <a:ext uri="{9D8B030D-6E8A-4147-A177-3AD203B41FA5}">
                      <a16:colId xmlns:a16="http://schemas.microsoft.com/office/drawing/2014/main" val="20002"/>
                    </a:ext>
                  </a:extLst>
                </a:gridCol>
                <a:gridCol w="3182721">
                  <a:extLst>
                    <a:ext uri="{9D8B030D-6E8A-4147-A177-3AD203B41FA5}">
                      <a16:colId xmlns:a16="http://schemas.microsoft.com/office/drawing/2014/main" val="20003"/>
                    </a:ext>
                  </a:extLst>
                </a:gridCol>
              </a:tblGrid>
              <a:tr h="1042060">
                <a:tc>
                  <a:txBody>
                    <a:bodyPr/>
                    <a:lstStyle/>
                    <a:p>
                      <a:pPr marL="0" marR="0">
                        <a:lnSpc>
                          <a:spcPct val="100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rPr>
                        <a:t>Pakistan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ea typeface="+mn-ea"/>
                          <a:cs typeface="+mn-cs"/>
                        </a:rPr>
                        <a:t>India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rPr>
                        <a:t>United States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0"/>
                  </a:ext>
                </a:extLst>
              </a:tr>
              <a:tr h="767511">
                <a:tc>
                  <a:txBody>
                    <a:bodyPr/>
                    <a:lstStyle/>
                    <a:p>
                      <a:pPr marL="0" marR="0">
                        <a:lnSpc>
                          <a:spcPct val="10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Number of Justices</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19</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31</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9</a:t>
                      </a:r>
                    </a:p>
                  </a:txBody>
                  <a:tcPr marL="26312" marR="26312" marT="0" marB="0"/>
                </a:tc>
                <a:extLst>
                  <a:ext uri="{0D108BD9-81ED-4DB2-BD59-A6C34878D82A}">
                    <a16:rowId xmlns:a16="http://schemas.microsoft.com/office/drawing/2014/main" val="10001"/>
                  </a:ext>
                </a:extLst>
              </a:tr>
              <a:tr h="1006167">
                <a:tc>
                  <a:txBody>
                    <a:bodyPr/>
                    <a:lstStyle/>
                    <a:p>
                      <a:pPr marL="0" marR="0">
                        <a:lnSpc>
                          <a:spcPct val="100000"/>
                        </a:lnSpc>
                        <a:spcBef>
                          <a:spcPts val="0"/>
                        </a:spcBef>
                        <a:spcAft>
                          <a:spcPts val="0"/>
                        </a:spcAft>
                      </a:pPr>
                      <a:r>
                        <a:rPr lang="en-US" sz="1600" dirty="0">
                          <a:effectLst/>
                        </a:rPr>
                        <a:t>Petitions Per Year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18,000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47,000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7,000 -</a:t>
                      </a:r>
                      <a:r>
                        <a:rPr lang="en-US" sz="2000" baseline="0" dirty="0">
                          <a:effectLst/>
                        </a:rPr>
                        <a:t> </a:t>
                      </a:r>
                      <a:r>
                        <a:rPr lang="en-US" sz="2000" dirty="0">
                          <a:effectLst/>
                        </a:rPr>
                        <a:t>8,000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54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ot;judicial review&quot;">
            <a:extLst>
              <a:ext uri="{FF2B5EF4-FFF2-40B4-BE49-F238E27FC236}">
                <a16:creationId xmlns:a16="http://schemas.microsoft.com/office/drawing/2014/main" id="{68F12150-1639-485D-8ED9-3CF5E5376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49" y="1518079"/>
            <a:ext cx="8451548" cy="314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1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0" y="135125"/>
            <a:ext cx="10512862" cy="1325218"/>
          </a:xfrm>
        </p:spPr>
        <p:txBody>
          <a:bodyPr/>
          <a:lstStyle/>
          <a:p>
            <a:r>
              <a:rPr lang="en-US" dirty="0"/>
              <a:t>Justiciability Statistics </a:t>
            </a:r>
          </a:p>
        </p:txBody>
      </p:sp>
      <p:graphicFrame>
        <p:nvGraphicFramePr>
          <p:cNvPr id="4" name="Table 3"/>
          <p:cNvGraphicFramePr>
            <a:graphicFrameLocks noGrp="1"/>
          </p:cNvGraphicFramePr>
          <p:nvPr>
            <p:extLst>
              <p:ext uri="{D42A27DB-BD31-4B8C-83A1-F6EECF244321}">
                <p14:modId xmlns:p14="http://schemas.microsoft.com/office/powerpoint/2010/main" val="1362784610"/>
              </p:ext>
            </p:extLst>
          </p:nvPr>
        </p:nvGraphicFramePr>
        <p:xfrm>
          <a:off x="447280" y="1633000"/>
          <a:ext cx="11294261" cy="3591999"/>
        </p:xfrm>
        <a:graphic>
          <a:graphicData uri="http://schemas.openxmlformats.org/drawingml/2006/table">
            <a:tbl>
              <a:tblPr firstRow="1" firstCol="1" bandRow="1">
                <a:tableStyleId>{5C22544A-7EE6-4342-B048-85BDC9FD1C3A}</a:tableStyleId>
              </a:tblPr>
              <a:tblGrid>
                <a:gridCol w="1547315">
                  <a:extLst>
                    <a:ext uri="{9D8B030D-6E8A-4147-A177-3AD203B41FA5}">
                      <a16:colId xmlns:a16="http://schemas.microsoft.com/office/drawing/2014/main" val="20000"/>
                    </a:ext>
                  </a:extLst>
                </a:gridCol>
                <a:gridCol w="2945544">
                  <a:extLst>
                    <a:ext uri="{9D8B030D-6E8A-4147-A177-3AD203B41FA5}">
                      <a16:colId xmlns:a16="http://schemas.microsoft.com/office/drawing/2014/main" val="20001"/>
                    </a:ext>
                  </a:extLst>
                </a:gridCol>
                <a:gridCol w="3618681">
                  <a:extLst>
                    <a:ext uri="{9D8B030D-6E8A-4147-A177-3AD203B41FA5}">
                      <a16:colId xmlns:a16="http://schemas.microsoft.com/office/drawing/2014/main" val="20002"/>
                    </a:ext>
                  </a:extLst>
                </a:gridCol>
                <a:gridCol w="3182721">
                  <a:extLst>
                    <a:ext uri="{9D8B030D-6E8A-4147-A177-3AD203B41FA5}">
                      <a16:colId xmlns:a16="http://schemas.microsoft.com/office/drawing/2014/main" val="20003"/>
                    </a:ext>
                  </a:extLst>
                </a:gridCol>
              </a:tblGrid>
              <a:tr h="1042060">
                <a:tc>
                  <a:txBody>
                    <a:bodyPr/>
                    <a:lstStyle/>
                    <a:p>
                      <a:pPr marL="0" marR="0">
                        <a:lnSpc>
                          <a:spcPct val="100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rPr>
                        <a:t>Pakistan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ea typeface="+mn-ea"/>
                          <a:cs typeface="+mn-cs"/>
                        </a:rPr>
                        <a:t>India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rPr>
                        <a:t>United States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0"/>
                  </a:ext>
                </a:extLst>
              </a:tr>
              <a:tr h="767511">
                <a:tc>
                  <a:txBody>
                    <a:bodyPr/>
                    <a:lstStyle/>
                    <a:p>
                      <a:pPr marL="0" marR="0">
                        <a:lnSpc>
                          <a:spcPct val="10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Number of Justices</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19</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31</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9</a:t>
                      </a:r>
                    </a:p>
                  </a:txBody>
                  <a:tcPr marL="26312" marR="26312" marT="0" marB="0"/>
                </a:tc>
                <a:extLst>
                  <a:ext uri="{0D108BD9-81ED-4DB2-BD59-A6C34878D82A}">
                    <a16:rowId xmlns:a16="http://schemas.microsoft.com/office/drawing/2014/main" val="10001"/>
                  </a:ext>
                </a:extLst>
              </a:tr>
              <a:tr h="1006167">
                <a:tc>
                  <a:txBody>
                    <a:bodyPr/>
                    <a:lstStyle/>
                    <a:p>
                      <a:pPr marL="0" marR="0">
                        <a:lnSpc>
                          <a:spcPct val="100000"/>
                        </a:lnSpc>
                        <a:spcBef>
                          <a:spcPts val="0"/>
                        </a:spcBef>
                        <a:spcAft>
                          <a:spcPts val="0"/>
                        </a:spcAft>
                      </a:pPr>
                      <a:r>
                        <a:rPr lang="en-US" sz="1600" dirty="0">
                          <a:effectLst/>
                        </a:rPr>
                        <a:t>Petitions Per Year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18,000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47,000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7,000 - 8,000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2"/>
                  </a:ext>
                </a:extLst>
              </a:tr>
              <a:tr h="776261">
                <a:tc>
                  <a:txBody>
                    <a:bodyPr/>
                    <a:lstStyle/>
                    <a:p>
                      <a:pPr marL="0" marR="0">
                        <a:lnSpc>
                          <a:spcPct val="100000"/>
                        </a:lnSpc>
                        <a:spcBef>
                          <a:spcPts val="0"/>
                        </a:spcBef>
                        <a:spcAft>
                          <a:spcPts val="0"/>
                        </a:spcAft>
                      </a:pPr>
                      <a:r>
                        <a:rPr lang="en-US" sz="1600" dirty="0">
                          <a:effectLst/>
                        </a:rPr>
                        <a:t>Current</a:t>
                      </a:r>
                      <a:r>
                        <a:rPr lang="en-US" sz="1600" baseline="0" dirty="0">
                          <a:effectLst/>
                        </a:rPr>
                        <a:t> Backlog of Cases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23,000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64,000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0</a:t>
                      </a:r>
                    </a:p>
                  </a:txBody>
                  <a:tcPr marL="26312" marR="26312"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774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0" y="135125"/>
            <a:ext cx="10512862" cy="1020495"/>
          </a:xfrm>
        </p:spPr>
        <p:txBody>
          <a:bodyPr/>
          <a:lstStyle/>
          <a:p>
            <a:r>
              <a:rPr lang="en-US" dirty="0"/>
              <a:t>Justiciability Statistics </a:t>
            </a:r>
          </a:p>
        </p:txBody>
      </p:sp>
      <p:graphicFrame>
        <p:nvGraphicFramePr>
          <p:cNvPr id="4" name="Table 3"/>
          <p:cNvGraphicFramePr>
            <a:graphicFrameLocks noGrp="1"/>
          </p:cNvGraphicFramePr>
          <p:nvPr>
            <p:extLst/>
          </p:nvPr>
        </p:nvGraphicFramePr>
        <p:xfrm>
          <a:off x="535266" y="1155620"/>
          <a:ext cx="11294261" cy="4743267"/>
        </p:xfrm>
        <a:graphic>
          <a:graphicData uri="http://schemas.openxmlformats.org/drawingml/2006/table">
            <a:tbl>
              <a:tblPr firstRow="1" firstCol="1" bandRow="1">
                <a:tableStyleId>{5C22544A-7EE6-4342-B048-85BDC9FD1C3A}</a:tableStyleId>
              </a:tblPr>
              <a:tblGrid>
                <a:gridCol w="1547315">
                  <a:extLst>
                    <a:ext uri="{9D8B030D-6E8A-4147-A177-3AD203B41FA5}">
                      <a16:colId xmlns:a16="http://schemas.microsoft.com/office/drawing/2014/main" val="20000"/>
                    </a:ext>
                  </a:extLst>
                </a:gridCol>
                <a:gridCol w="2945544">
                  <a:extLst>
                    <a:ext uri="{9D8B030D-6E8A-4147-A177-3AD203B41FA5}">
                      <a16:colId xmlns:a16="http://schemas.microsoft.com/office/drawing/2014/main" val="20001"/>
                    </a:ext>
                  </a:extLst>
                </a:gridCol>
                <a:gridCol w="3618681">
                  <a:extLst>
                    <a:ext uri="{9D8B030D-6E8A-4147-A177-3AD203B41FA5}">
                      <a16:colId xmlns:a16="http://schemas.microsoft.com/office/drawing/2014/main" val="20002"/>
                    </a:ext>
                  </a:extLst>
                </a:gridCol>
                <a:gridCol w="3182721">
                  <a:extLst>
                    <a:ext uri="{9D8B030D-6E8A-4147-A177-3AD203B41FA5}">
                      <a16:colId xmlns:a16="http://schemas.microsoft.com/office/drawing/2014/main" val="20003"/>
                    </a:ext>
                  </a:extLst>
                </a:gridCol>
              </a:tblGrid>
              <a:tr h="1042060">
                <a:tc>
                  <a:txBody>
                    <a:bodyPr/>
                    <a:lstStyle/>
                    <a:p>
                      <a:pPr marL="0" marR="0">
                        <a:lnSpc>
                          <a:spcPct val="100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rPr>
                        <a:t>Pakistan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latin typeface="+mn-lt"/>
                          <a:ea typeface="+mn-ea"/>
                          <a:cs typeface="+mn-cs"/>
                        </a:rPr>
                        <a:t>India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1600" dirty="0">
                          <a:effectLst/>
                        </a:rPr>
                        <a:t>United States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0"/>
                  </a:ext>
                </a:extLst>
              </a:tr>
              <a:tr h="767511">
                <a:tc>
                  <a:txBody>
                    <a:bodyPr/>
                    <a:lstStyle/>
                    <a:p>
                      <a:pPr marL="0" marR="0">
                        <a:lnSpc>
                          <a:spcPct val="10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Number of Justices</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19</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31</a:t>
                      </a:r>
                    </a:p>
                  </a:txBody>
                  <a:tcPr marL="26312" marR="26312" marT="0" marB="0"/>
                </a:tc>
                <a:tc>
                  <a:txBody>
                    <a:bodyPr/>
                    <a:lstStyle/>
                    <a:p>
                      <a:pPr marL="0" marR="0">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9</a:t>
                      </a:r>
                    </a:p>
                  </a:txBody>
                  <a:tcPr marL="26312" marR="26312" marT="0" marB="0"/>
                </a:tc>
                <a:extLst>
                  <a:ext uri="{0D108BD9-81ED-4DB2-BD59-A6C34878D82A}">
                    <a16:rowId xmlns:a16="http://schemas.microsoft.com/office/drawing/2014/main" val="10001"/>
                  </a:ext>
                </a:extLst>
              </a:tr>
              <a:tr h="1006167">
                <a:tc>
                  <a:txBody>
                    <a:bodyPr/>
                    <a:lstStyle/>
                    <a:p>
                      <a:pPr marL="0" marR="0">
                        <a:lnSpc>
                          <a:spcPct val="100000"/>
                        </a:lnSpc>
                        <a:spcBef>
                          <a:spcPts val="0"/>
                        </a:spcBef>
                        <a:spcAft>
                          <a:spcPts val="0"/>
                        </a:spcAft>
                      </a:pPr>
                      <a:r>
                        <a:rPr lang="en-US" sz="1600" dirty="0">
                          <a:effectLst/>
                        </a:rPr>
                        <a:t>Petitions Per Year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18,000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47,000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7,000</a:t>
                      </a:r>
                      <a:r>
                        <a:rPr lang="en-US" sz="2000" baseline="0" dirty="0">
                          <a:effectLst/>
                        </a:rPr>
                        <a:t> - </a:t>
                      </a:r>
                      <a:r>
                        <a:rPr lang="en-US" sz="2000" dirty="0">
                          <a:effectLst/>
                        </a:rPr>
                        <a:t>8,000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2"/>
                  </a:ext>
                </a:extLst>
              </a:tr>
              <a:tr h="776261">
                <a:tc>
                  <a:txBody>
                    <a:bodyPr/>
                    <a:lstStyle/>
                    <a:p>
                      <a:pPr marL="0" marR="0">
                        <a:lnSpc>
                          <a:spcPct val="100000"/>
                        </a:lnSpc>
                        <a:spcBef>
                          <a:spcPts val="0"/>
                        </a:spcBef>
                        <a:spcAft>
                          <a:spcPts val="0"/>
                        </a:spcAft>
                      </a:pPr>
                      <a:r>
                        <a:rPr lang="en-US" sz="1600" dirty="0">
                          <a:effectLst/>
                        </a:rPr>
                        <a:t>Current</a:t>
                      </a:r>
                      <a:r>
                        <a:rPr lang="en-US" sz="1600" baseline="0" dirty="0">
                          <a:effectLst/>
                        </a:rPr>
                        <a:t> Backlog of Cases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23,000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64,000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0</a:t>
                      </a:r>
                    </a:p>
                  </a:txBody>
                  <a:tcPr marL="26312" marR="26312" marT="0" marB="0"/>
                </a:tc>
                <a:extLst>
                  <a:ext uri="{0D108BD9-81ED-4DB2-BD59-A6C34878D82A}">
                    <a16:rowId xmlns:a16="http://schemas.microsoft.com/office/drawing/2014/main" val="10003"/>
                  </a:ext>
                </a:extLst>
              </a:tr>
              <a:tr h="1151268">
                <a:tc>
                  <a:txBody>
                    <a:bodyPr/>
                    <a:lstStyle/>
                    <a:p>
                      <a:pPr marL="0" marR="0">
                        <a:lnSpc>
                          <a:spcPct val="100000"/>
                        </a:lnSpc>
                        <a:spcBef>
                          <a:spcPts val="0"/>
                        </a:spcBef>
                        <a:spcAft>
                          <a:spcPts val="0"/>
                        </a:spcAft>
                      </a:pPr>
                      <a:r>
                        <a:rPr lang="en-US" sz="1600" dirty="0">
                          <a:effectLst/>
                        </a:rPr>
                        <a:t>Percentage of Hearings Granted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Most petitions are scheduled for hearings.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15- 26%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tc>
                  <a:txBody>
                    <a:bodyPr/>
                    <a:lstStyle/>
                    <a:p>
                      <a:pPr marL="0" marR="0">
                        <a:lnSpc>
                          <a:spcPct val="100000"/>
                        </a:lnSpc>
                        <a:spcBef>
                          <a:spcPts val="0"/>
                        </a:spcBef>
                        <a:spcAft>
                          <a:spcPts val="0"/>
                        </a:spcAft>
                      </a:pPr>
                      <a:r>
                        <a:rPr lang="en-US" sz="2000" dirty="0">
                          <a:effectLst/>
                        </a:rPr>
                        <a:t>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12" marR="26312"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260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17" y="169249"/>
            <a:ext cx="10512862" cy="897551"/>
          </a:xfrm>
        </p:spPr>
        <p:txBody>
          <a:bodyPr/>
          <a:lstStyle/>
          <a:p>
            <a:r>
              <a:rPr lang="en-US" dirty="0"/>
              <a:t>Early history of Judicial Review</a:t>
            </a:r>
          </a:p>
        </p:txBody>
      </p:sp>
      <p:sp>
        <p:nvSpPr>
          <p:cNvPr id="3" name="Content Placeholder 2"/>
          <p:cNvSpPr>
            <a:spLocks noGrp="1"/>
          </p:cNvSpPr>
          <p:nvPr>
            <p:ph idx="1"/>
          </p:nvPr>
        </p:nvSpPr>
        <p:spPr>
          <a:xfrm>
            <a:off x="4875212" y="1219200"/>
            <a:ext cx="5867400" cy="4742713"/>
          </a:xfrm>
        </p:spPr>
        <p:txBody>
          <a:bodyPr>
            <a:normAutofit fontScale="92500" lnSpcReduction="10000"/>
          </a:bodyPr>
          <a:lstStyle/>
          <a:p>
            <a:r>
              <a:rPr lang="en-US" sz="2499" dirty="0"/>
              <a:t>Chief Justice Lord Coke in </a:t>
            </a:r>
            <a:r>
              <a:rPr lang="en-US" sz="2499" i="1" dirty="0"/>
              <a:t>Dr. Bonham’s Case, </a:t>
            </a:r>
            <a:r>
              <a:rPr lang="en-US" sz="2499" dirty="0"/>
              <a:t>1610</a:t>
            </a:r>
            <a:r>
              <a:rPr lang="en-US" sz="2499" i="1" dirty="0"/>
              <a:t> </a:t>
            </a:r>
          </a:p>
          <a:p>
            <a:r>
              <a:rPr lang="en-US" sz="2800" dirty="0"/>
              <a:t>“And it appears in our books, that in many cases, </a:t>
            </a:r>
            <a:r>
              <a:rPr lang="en-US" sz="2800" b="1" dirty="0"/>
              <a:t>the common law </a:t>
            </a:r>
            <a:r>
              <a:rPr lang="en-US" sz="2800" dirty="0"/>
              <a:t>will control Acts of Parliament, and sometimes </a:t>
            </a:r>
            <a:r>
              <a:rPr lang="en-US" sz="2800" b="1" dirty="0"/>
              <a:t>adjudge</a:t>
            </a:r>
            <a:r>
              <a:rPr lang="en-US" sz="2800" dirty="0"/>
              <a:t> them to be </a:t>
            </a:r>
            <a:r>
              <a:rPr lang="en-US" sz="2800" b="1" dirty="0"/>
              <a:t>utterly</a:t>
            </a:r>
            <a:r>
              <a:rPr lang="en-US" sz="2800" dirty="0"/>
              <a:t> </a:t>
            </a:r>
            <a:r>
              <a:rPr lang="en-US" sz="2800" b="1" dirty="0"/>
              <a:t>void</a:t>
            </a:r>
            <a:r>
              <a:rPr lang="en-US" sz="2800" dirty="0"/>
              <a:t>; </a:t>
            </a:r>
          </a:p>
          <a:p>
            <a:r>
              <a:rPr lang="en-US" sz="2800" dirty="0"/>
              <a:t>for when an act of Parliament is against common right and reason, or repugnant, or impossible to be performed, the common law will control it, and adjudge such an Act to be void…” </a:t>
            </a:r>
            <a:endParaRPr lang="en-US" sz="2800" b="1" dirty="0"/>
          </a:p>
          <a:p>
            <a:endParaRPr lang="en-US" sz="2499" i="1" dirty="0"/>
          </a:p>
          <a:p>
            <a:endParaRPr lang="en-US" i="1" dirty="0"/>
          </a:p>
        </p:txBody>
      </p:sp>
      <p:pic>
        <p:nvPicPr>
          <p:cNvPr id="1026" name="Picture 2" descr="http://imgc.allpostersimages.com/images/P-473-488-90/40/4022/TANWF00Z/posters/david-loggan-sir-edward-co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28" y="925389"/>
            <a:ext cx="3997748" cy="533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3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17" y="169249"/>
            <a:ext cx="10512862" cy="897551"/>
          </a:xfrm>
        </p:spPr>
        <p:txBody>
          <a:bodyPr/>
          <a:lstStyle/>
          <a:p>
            <a:r>
              <a:rPr lang="en-US" dirty="0"/>
              <a:t>Early history of Judicial Review</a:t>
            </a:r>
          </a:p>
        </p:txBody>
      </p:sp>
      <p:sp>
        <p:nvSpPr>
          <p:cNvPr id="3" name="Content Placeholder 2"/>
          <p:cNvSpPr>
            <a:spLocks noGrp="1"/>
          </p:cNvSpPr>
          <p:nvPr>
            <p:ph idx="1"/>
          </p:nvPr>
        </p:nvSpPr>
        <p:spPr>
          <a:xfrm>
            <a:off x="4875212" y="1219200"/>
            <a:ext cx="5867400" cy="4742713"/>
          </a:xfrm>
        </p:spPr>
        <p:txBody>
          <a:bodyPr>
            <a:normAutofit fontScale="92500" lnSpcReduction="10000"/>
          </a:bodyPr>
          <a:lstStyle/>
          <a:p>
            <a:r>
              <a:rPr lang="en-US" sz="2499" dirty="0"/>
              <a:t>Chief Justice Lord Coke in </a:t>
            </a:r>
            <a:r>
              <a:rPr lang="en-US" sz="2499" i="1" dirty="0"/>
              <a:t>Dr. Bonham’s Case, </a:t>
            </a:r>
            <a:r>
              <a:rPr lang="en-US" sz="2499" dirty="0"/>
              <a:t>1610</a:t>
            </a:r>
            <a:r>
              <a:rPr lang="en-US" sz="2499" i="1" dirty="0"/>
              <a:t> </a:t>
            </a:r>
          </a:p>
          <a:p>
            <a:r>
              <a:rPr lang="en-US" sz="2800" dirty="0"/>
              <a:t>“And it appears in our books, that in many cases, </a:t>
            </a:r>
            <a:r>
              <a:rPr lang="en-US" sz="2800" b="1" dirty="0"/>
              <a:t>the common law </a:t>
            </a:r>
            <a:r>
              <a:rPr lang="en-US" sz="2800" dirty="0"/>
              <a:t>will control Acts of Parliament, and sometimes </a:t>
            </a:r>
            <a:r>
              <a:rPr lang="en-US" sz="2800" b="1" dirty="0"/>
              <a:t>adjudge</a:t>
            </a:r>
            <a:r>
              <a:rPr lang="en-US" sz="2800" dirty="0"/>
              <a:t> them to be </a:t>
            </a:r>
            <a:r>
              <a:rPr lang="en-US" sz="2800" b="1" dirty="0"/>
              <a:t>utterly</a:t>
            </a:r>
            <a:r>
              <a:rPr lang="en-US" sz="2800" dirty="0"/>
              <a:t> </a:t>
            </a:r>
            <a:r>
              <a:rPr lang="en-US" sz="2800" b="1" dirty="0"/>
              <a:t>void</a:t>
            </a:r>
            <a:r>
              <a:rPr lang="en-US" sz="2800" dirty="0"/>
              <a:t>; </a:t>
            </a:r>
          </a:p>
          <a:p>
            <a:r>
              <a:rPr lang="en-US" sz="2800" dirty="0"/>
              <a:t>for when an act of Parliament is against common right and reason, or repugnant, or impossible to be performed, the common law will control it, and adjudge such an Act to be void…” </a:t>
            </a:r>
            <a:endParaRPr lang="en-US" sz="2800" b="1" dirty="0"/>
          </a:p>
          <a:p>
            <a:endParaRPr lang="en-US" sz="2499" i="1" dirty="0"/>
          </a:p>
          <a:p>
            <a:endParaRPr lang="en-US" i="1" dirty="0"/>
          </a:p>
        </p:txBody>
      </p:sp>
      <p:pic>
        <p:nvPicPr>
          <p:cNvPr id="1026" name="Picture 2" descr="http://imgc.allpostersimages.com/images/P-473-488-90/40/4022/TANWF00Z/posters/david-loggan-sir-edward-co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13" y="1066800"/>
            <a:ext cx="3997748" cy="53303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fired stamp">
            <a:extLst>
              <a:ext uri="{FF2B5EF4-FFF2-40B4-BE49-F238E27FC236}">
                <a16:creationId xmlns:a16="http://schemas.microsoft.com/office/drawing/2014/main" id="{E6FCFE51-D453-495C-894C-7E426149F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312" y="3590555"/>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67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17" y="169249"/>
            <a:ext cx="10512862" cy="897551"/>
          </a:xfrm>
        </p:spPr>
        <p:txBody>
          <a:bodyPr/>
          <a:lstStyle/>
          <a:p>
            <a:r>
              <a:rPr lang="en-US" dirty="0"/>
              <a:t>Early history of Judicial Review</a:t>
            </a:r>
          </a:p>
        </p:txBody>
      </p:sp>
      <p:sp>
        <p:nvSpPr>
          <p:cNvPr id="4" name="TextBox 3"/>
          <p:cNvSpPr txBox="1"/>
          <p:nvPr/>
        </p:nvSpPr>
        <p:spPr>
          <a:xfrm>
            <a:off x="5408612" y="1220849"/>
            <a:ext cx="5562600" cy="6555641"/>
          </a:xfrm>
          <a:prstGeom prst="rect">
            <a:avLst/>
          </a:prstGeom>
          <a:noFill/>
        </p:spPr>
        <p:txBody>
          <a:bodyPr wrap="square" rtlCol="0">
            <a:spAutoFit/>
          </a:bodyPr>
          <a:lstStyle/>
          <a:p>
            <a:r>
              <a:rPr lang="en-US" sz="3500" dirty="0"/>
              <a:t>Federalist Papers 78:</a:t>
            </a:r>
          </a:p>
          <a:p>
            <a:r>
              <a:rPr lang="en-US" sz="3500" dirty="0"/>
              <a:t>Alexander Hamilton- It, therefore, belongs to the Court the right to ascertain the constitution’s meaning, as well as the meaning of any particular act proceeding from the legislative body.</a:t>
            </a:r>
          </a:p>
          <a:p>
            <a:endParaRPr lang="en-US" sz="3500" dirty="0"/>
          </a:p>
          <a:p>
            <a:endParaRPr lang="en-US" sz="3500" dirty="0"/>
          </a:p>
          <a:p>
            <a:endParaRPr lang="en-US" sz="3500" dirty="0"/>
          </a:p>
        </p:txBody>
      </p:sp>
      <p:pic>
        <p:nvPicPr>
          <p:cNvPr id="6" name="Picture 2" descr="http://1.bp.blogspot.com/-sutFh7e9KiI/Tx77U_4s_EI/AAAAAAAADIk/L3NPUa53Uik/s1600/federalist-pa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2" y="1220849"/>
            <a:ext cx="3717806" cy="465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97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F373-5A89-44CF-99D8-07F459A4A99E}"/>
              </a:ext>
            </a:extLst>
          </p:cNvPr>
          <p:cNvSpPr>
            <a:spLocks noGrp="1"/>
          </p:cNvSpPr>
          <p:nvPr>
            <p:ph type="title"/>
          </p:nvPr>
        </p:nvSpPr>
        <p:spPr/>
        <p:txBody>
          <a:bodyPr/>
          <a:lstStyle/>
          <a:p>
            <a:r>
              <a:rPr lang="en-US" dirty="0"/>
              <a:t>U.S. Judicial Review</a:t>
            </a:r>
          </a:p>
        </p:txBody>
      </p:sp>
      <p:sp>
        <p:nvSpPr>
          <p:cNvPr id="3" name="Content Placeholder 2">
            <a:extLst>
              <a:ext uri="{FF2B5EF4-FFF2-40B4-BE49-F238E27FC236}">
                <a16:creationId xmlns:a16="http://schemas.microsoft.com/office/drawing/2014/main" id="{FD4B83A2-2947-4B4E-9796-79C113C8C9F6}"/>
              </a:ext>
            </a:extLst>
          </p:cNvPr>
          <p:cNvSpPr>
            <a:spLocks noGrp="1"/>
          </p:cNvSpPr>
          <p:nvPr>
            <p:ph idx="1"/>
          </p:nvPr>
        </p:nvSpPr>
        <p:spPr/>
        <p:txBody>
          <a:bodyPr>
            <a:normAutofit lnSpcReduction="10000"/>
          </a:bodyPr>
          <a:lstStyle/>
          <a:p>
            <a:r>
              <a:rPr lang="en-US" sz="3200" dirty="0"/>
              <a:t>The court’s right to review actions of executive agencies and Congress is NOT in the constitution, why?</a:t>
            </a:r>
          </a:p>
          <a:p>
            <a:r>
              <a:rPr lang="en-US" sz="3200" dirty="0"/>
              <a:t>The perception of lawyers during colonial era-America was very negative.</a:t>
            </a:r>
          </a:p>
          <a:p>
            <a:r>
              <a:rPr lang="en-US" sz="3200" dirty="0"/>
              <a:t>Court was given narrow and limited powers in the Constitution to limit the power of judges and lawyers- vesting real powers in Congress and President.</a:t>
            </a:r>
          </a:p>
          <a:p>
            <a:endParaRPr lang="en-US" dirty="0"/>
          </a:p>
        </p:txBody>
      </p:sp>
    </p:spTree>
    <p:extLst>
      <p:ext uri="{BB962C8B-B14F-4D97-AF65-F5344CB8AC3E}">
        <p14:creationId xmlns:p14="http://schemas.microsoft.com/office/powerpoint/2010/main" val="92943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778E-7B61-4AE3-9C2B-161E7741BF07}"/>
              </a:ext>
            </a:extLst>
          </p:cNvPr>
          <p:cNvSpPr>
            <a:spLocks noGrp="1"/>
          </p:cNvSpPr>
          <p:nvPr>
            <p:ph type="title"/>
          </p:nvPr>
        </p:nvSpPr>
        <p:spPr/>
        <p:txBody>
          <a:bodyPr/>
          <a:lstStyle/>
          <a:p>
            <a:r>
              <a:rPr lang="en-US" dirty="0"/>
              <a:t>Major U.S. Judicial Review Cases</a:t>
            </a:r>
          </a:p>
        </p:txBody>
      </p:sp>
      <p:sp>
        <p:nvSpPr>
          <p:cNvPr id="3" name="Content Placeholder 2">
            <a:extLst>
              <a:ext uri="{FF2B5EF4-FFF2-40B4-BE49-F238E27FC236}">
                <a16:creationId xmlns:a16="http://schemas.microsoft.com/office/drawing/2014/main" id="{D4151592-286E-4EC7-889D-0CCA3B4E6E24}"/>
              </a:ext>
            </a:extLst>
          </p:cNvPr>
          <p:cNvSpPr>
            <a:spLocks noGrp="1"/>
          </p:cNvSpPr>
          <p:nvPr>
            <p:ph idx="1"/>
          </p:nvPr>
        </p:nvSpPr>
        <p:spPr/>
        <p:txBody>
          <a:bodyPr>
            <a:noAutofit/>
          </a:bodyPr>
          <a:lstStyle/>
          <a:p>
            <a:r>
              <a:rPr lang="en-US" sz="3600" dirty="0"/>
              <a:t>Marbury v. Madison- Appointment of judges by the President.</a:t>
            </a:r>
          </a:p>
          <a:p>
            <a:r>
              <a:rPr lang="en-US" sz="3600" dirty="0"/>
              <a:t>"It is emphatically the province and duty of the judicial department to say what the law is. Those who apply the rule to particular cases, must of necessity expound and interpret that rule. If two laws conflict with each other, the courts must decide on the operation of each." </a:t>
            </a:r>
          </a:p>
        </p:txBody>
      </p:sp>
    </p:spTree>
    <p:extLst>
      <p:ext uri="{BB962C8B-B14F-4D97-AF65-F5344CB8AC3E}">
        <p14:creationId xmlns:p14="http://schemas.microsoft.com/office/powerpoint/2010/main" val="988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D493-5DEA-4B7D-96D6-510FAFFD2627}"/>
              </a:ext>
            </a:extLst>
          </p:cNvPr>
          <p:cNvSpPr>
            <a:spLocks noGrp="1"/>
          </p:cNvSpPr>
          <p:nvPr>
            <p:ph type="title"/>
          </p:nvPr>
        </p:nvSpPr>
        <p:spPr/>
        <p:txBody>
          <a:bodyPr/>
          <a:lstStyle/>
          <a:p>
            <a:r>
              <a:rPr lang="en-US" dirty="0"/>
              <a:t>U.S. Judicial Review Cases: Federalism</a:t>
            </a:r>
          </a:p>
        </p:txBody>
      </p:sp>
      <p:sp>
        <p:nvSpPr>
          <p:cNvPr id="3" name="Content Placeholder 2">
            <a:extLst>
              <a:ext uri="{FF2B5EF4-FFF2-40B4-BE49-F238E27FC236}">
                <a16:creationId xmlns:a16="http://schemas.microsoft.com/office/drawing/2014/main" id="{2CD157C9-F588-439C-8953-92082DBC6671}"/>
              </a:ext>
            </a:extLst>
          </p:cNvPr>
          <p:cNvSpPr>
            <a:spLocks noGrp="1"/>
          </p:cNvSpPr>
          <p:nvPr>
            <p:ph idx="1"/>
          </p:nvPr>
        </p:nvSpPr>
        <p:spPr/>
        <p:txBody>
          <a:bodyPr>
            <a:normAutofit fontScale="92500"/>
          </a:bodyPr>
          <a:lstStyle/>
          <a:p>
            <a:r>
              <a:rPr lang="en-US" sz="3200" i="1" dirty="0"/>
              <a:t>Gibbons v Ogden:  1824</a:t>
            </a:r>
          </a:p>
          <a:p>
            <a:r>
              <a:rPr lang="en-US" sz="3200" dirty="0"/>
              <a:t>Ogden held a New York State license allowing him to operate a ferry across the Hudson between New York and New Jersey. Gibbons received a Federal license and claimed that his license </a:t>
            </a:r>
            <a:r>
              <a:rPr lang="en-US" sz="3200" dirty="0" err="1"/>
              <a:t>superceded</a:t>
            </a:r>
            <a:r>
              <a:rPr lang="en-US" sz="3200" dirty="0"/>
              <a:t> that of Ogden.</a:t>
            </a:r>
          </a:p>
          <a:p>
            <a:r>
              <a:rPr lang="en-US" sz="3200" dirty="0"/>
              <a:t>The court ruled that Gibbon's federal license took precedence over that of Ogden because the federal government was given the power to regulate interstate trade. </a:t>
            </a:r>
          </a:p>
          <a:p>
            <a:endParaRPr lang="en-US" dirty="0"/>
          </a:p>
        </p:txBody>
      </p:sp>
    </p:spTree>
    <p:extLst>
      <p:ext uri="{BB962C8B-B14F-4D97-AF65-F5344CB8AC3E}">
        <p14:creationId xmlns:p14="http://schemas.microsoft.com/office/powerpoint/2010/main" val="109621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70FA-4986-4D6A-AAEE-D3E4B406EDB0}"/>
              </a:ext>
            </a:extLst>
          </p:cNvPr>
          <p:cNvSpPr>
            <a:spLocks noGrp="1"/>
          </p:cNvSpPr>
          <p:nvPr>
            <p:ph type="title"/>
          </p:nvPr>
        </p:nvSpPr>
        <p:spPr/>
        <p:txBody>
          <a:bodyPr/>
          <a:lstStyle/>
          <a:p>
            <a:r>
              <a:rPr lang="en-US" dirty="0"/>
              <a:t>Judicial Review: Federalism Cases </a:t>
            </a:r>
          </a:p>
        </p:txBody>
      </p:sp>
      <p:sp>
        <p:nvSpPr>
          <p:cNvPr id="3" name="Content Placeholder 2">
            <a:extLst>
              <a:ext uri="{FF2B5EF4-FFF2-40B4-BE49-F238E27FC236}">
                <a16:creationId xmlns:a16="http://schemas.microsoft.com/office/drawing/2014/main" id="{53604FA8-5593-4136-914D-9DA77CD37DA3}"/>
              </a:ext>
            </a:extLst>
          </p:cNvPr>
          <p:cNvSpPr>
            <a:spLocks noGrp="1"/>
          </p:cNvSpPr>
          <p:nvPr>
            <p:ph idx="1"/>
          </p:nvPr>
        </p:nvSpPr>
        <p:spPr/>
        <p:txBody>
          <a:bodyPr/>
          <a:lstStyle/>
          <a:p>
            <a:r>
              <a:rPr lang="en-US" sz="3200" i="1" dirty="0"/>
              <a:t>McCulloch v Maryland: 1818</a:t>
            </a:r>
          </a:p>
          <a:p>
            <a:r>
              <a:rPr lang="en-US" sz="3200" dirty="0"/>
              <a:t>Angered by the existence of the new Federal bank, the state of Maryland decided to tax the bank. McCulloch, a cashier for the bank refused to pay the tax claiming. The Supreme Court affirmed that a state had no power or right to tax the federal government. This precedent established the superiority of the federal government.</a:t>
            </a:r>
          </a:p>
          <a:p>
            <a:endParaRPr lang="en-US" dirty="0"/>
          </a:p>
        </p:txBody>
      </p:sp>
    </p:spTree>
    <p:extLst>
      <p:ext uri="{BB962C8B-B14F-4D97-AF65-F5344CB8AC3E}">
        <p14:creationId xmlns:p14="http://schemas.microsoft.com/office/powerpoint/2010/main" val="5087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1372</Words>
  <Application>Microsoft Office PowerPoint</Application>
  <PresentationFormat>Custom</PresentationFormat>
  <Paragraphs>184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Constantia</vt:lpstr>
      <vt:lpstr>Times New Roman</vt:lpstr>
      <vt:lpstr>Books Classic 16x9</vt:lpstr>
      <vt:lpstr>Judicial Review</vt:lpstr>
      <vt:lpstr>PowerPoint Presentation</vt:lpstr>
      <vt:lpstr>Early history of Judicial Review</vt:lpstr>
      <vt:lpstr>Early history of Judicial Review</vt:lpstr>
      <vt:lpstr>Early history of Judicial Review</vt:lpstr>
      <vt:lpstr>U.S. Judicial Review</vt:lpstr>
      <vt:lpstr>Major U.S. Judicial Review Cases</vt:lpstr>
      <vt:lpstr>U.S. Judicial Review Cases: Federalism</vt:lpstr>
      <vt:lpstr>Judicial Review: Federalism Cases </vt:lpstr>
      <vt:lpstr>Judicial Review: Federalism Cases </vt:lpstr>
      <vt:lpstr>Judicial Review: Federalism Cases </vt:lpstr>
      <vt:lpstr>PowerPoint Presentation</vt:lpstr>
      <vt:lpstr>PowerPoint Presentation</vt:lpstr>
      <vt:lpstr>Comparative View</vt:lpstr>
      <vt:lpstr>Founders’ Envisioned Role for the Judiciary</vt:lpstr>
      <vt:lpstr>Founders’ Envisioned Role for the Judiciary</vt:lpstr>
      <vt:lpstr>Justiciability Standards &amp; Procedures </vt:lpstr>
      <vt:lpstr>Justiciability Standards &amp; Procedures </vt:lpstr>
      <vt:lpstr>Justiciability Statistics </vt:lpstr>
      <vt:lpstr>Justiciability Statistics </vt:lpstr>
      <vt:lpstr>Justiciability Statistics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2017-10-18T14:41:57Z</dcterms:created>
  <dcterms:modified xsi:type="dcterms:W3CDTF">2019-03-10T01:29:42Z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